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92" r:id="rId1"/>
  </p:sldMasterIdLst>
  <p:notesMasterIdLst>
    <p:notesMasterId r:id="rId84"/>
  </p:notesMasterIdLst>
  <p:handoutMasterIdLst>
    <p:handoutMasterId r:id="rId85"/>
  </p:handoutMasterIdLst>
  <p:sldIdLst>
    <p:sldId id="970" r:id="rId2"/>
    <p:sldId id="1068" r:id="rId3"/>
    <p:sldId id="1021" r:id="rId4"/>
    <p:sldId id="1022" r:id="rId5"/>
    <p:sldId id="971" r:id="rId6"/>
    <p:sldId id="1023" r:id="rId7"/>
    <p:sldId id="1058" r:id="rId8"/>
    <p:sldId id="1066" r:id="rId9"/>
    <p:sldId id="1070" r:id="rId10"/>
    <p:sldId id="1060" r:id="rId11"/>
    <p:sldId id="1061" r:id="rId12"/>
    <p:sldId id="1062" r:id="rId13"/>
    <p:sldId id="1063" r:id="rId14"/>
    <p:sldId id="1064" r:id="rId15"/>
    <p:sldId id="1065" r:id="rId16"/>
    <p:sldId id="1104" r:id="rId17"/>
    <p:sldId id="1105" r:id="rId18"/>
    <p:sldId id="1071" r:id="rId19"/>
    <p:sldId id="1024" r:id="rId20"/>
    <p:sldId id="1025" r:id="rId21"/>
    <p:sldId id="1072" r:id="rId22"/>
    <p:sldId id="1026" r:id="rId23"/>
    <p:sldId id="1073" r:id="rId24"/>
    <p:sldId id="1027" r:id="rId25"/>
    <p:sldId id="1030" r:id="rId26"/>
    <p:sldId id="1031" r:id="rId27"/>
    <p:sldId id="1028" r:id="rId28"/>
    <p:sldId id="1029" r:id="rId29"/>
    <p:sldId id="1032" r:id="rId30"/>
    <p:sldId id="1033" r:id="rId31"/>
    <p:sldId id="1038" r:id="rId32"/>
    <p:sldId id="1090" r:id="rId33"/>
    <p:sldId id="1091" r:id="rId34"/>
    <p:sldId id="1092" r:id="rId35"/>
    <p:sldId id="1074" r:id="rId36"/>
    <p:sldId id="1039" r:id="rId37"/>
    <p:sldId id="1106" r:id="rId38"/>
    <p:sldId id="1040" r:id="rId39"/>
    <p:sldId id="1075" r:id="rId40"/>
    <p:sldId id="1042" r:id="rId41"/>
    <p:sldId id="1083" r:id="rId42"/>
    <p:sldId id="1084" r:id="rId43"/>
    <p:sldId id="1085" r:id="rId44"/>
    <p:sldId id="1089" r:id="rId45"/>
    <p:sldId id="1076" r:id="rId46"/>
    <p:sldId id="1045" r:id="rId47"/>
    <p:sldId id="1046" r:id="rId48"/>
    <p:sldId id="1047" r:id="rId49"/>
    <p:sldId id="1048" r:id="rId50"/>
    <p:sldId id="1049" r:id="rId51"/>
    <p:sldId id="1050" r:id="rId52"/>
    <p:sldId id="1044" r:id="rId53"/>
    <p:sldId id="1095" r:id="rId54"/>
    <p:sldId id="1099" r:id="rId55"/>
    <p:sldId id="1100" r:id="rId56"/>
    <p:sldId id="1101" r:id="rId57"/>
    <p:sldId id="1077" r:id="rId58"/>
    <p:sldId id="1054" r:id="rId59"/>
    <p:sldId id="1087" r:id="rId60"/>
    <p:sldId id="1093" r:id="rId61"/>
    <p:sldId id="1086" r:id="rId62"/>
    <p:sldId id="1088" r:id="rId63"/>
    <p:sldId id="1094" r:id="rId64"/>
    <p:sldId id="1078" r:id="rId65"/>
    <p:sldId id="1079" r:id="rId66"/>
    <p:sldId id="1081" r:id="rId67"/>
    <p:sldId id="1080" r:id="rId68"/>
    <p:sldId id="1043" r:id="rId69"/>
    <p:sldId id="1096" r:id="rId70"/>
    <p:sldId id="1097" r:id="rId71"/>
    <p:sldId id="1098" r:id="rId72"/>
    <p:sldId id="1110" r:id="rId73"/>
    <p:sldId id="1037" r:id="rId74"/>
    <p:sldId id="1041" r:id="rId75"/>
    <p:sldId id="1035" r:id="rId76"/>
    <p:sldId id="1055" r:id="rId77"/>
    <p:sldId id="1067" r:id="rId78"/>
    <p:sldId id="1107" r:id="rId79"/>
    <p:sldId id="1108" r:id="rId80"/>
    <p:sldId id="1051" r:id="rId81"/>
    <p:sldId id="1053" r:id="rId82"/>
    <p:sldId id="1109" r:id="rId83"/>
  </p:sldIdLst>
  <p:sldSz cx="12188825" cy="6858000"/>
  <p:notesSz cx="7315200" cy="9601200"/>
  <p:defaultText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4" orient="horz" pos="5631">
          <p15:clr>
            <a:srgbClr val="A4A3A4"/>
          </p15:clr>
        </p15:guide>
        <p15:guide id="15" orient="horz" pos="4319">
          <p15:clr>
            <a:srgbClr val="A4A3A4"/>
          </p15:clr>
        </p15:guide>
        <p15:guide id="16" pos="7677">
          <p15:clr>
            <a:srgbClr val="A4A3A4"/>
          </p15:clr>
        </p15:guide>
        <p15:guide id="17" pos="3022">
          <p15:clr>
            <a:srgbClr val="A4A3A4"/>
          </p15:clr>
        </p15:guide>
      </p15:sldGuideLst>
    </p:ext>
    <p:ext uri="{2D200454-40CA-4A62-9FC3-DE9A4176ACB9}">
      <p15:notesGuideLst xmlns:p15="http://schemas.microsoft.com/office/powerpoint/2012/main">
        <p15:guide id="1" orient="horz" pos="3024">
          <p15:clr>
            <a:srgbClr val="A4A3A4"/>
          </p15:clr>
        </p15:guide>
        <p15:guide id="2" orient="horz" pos="5970">
          <p15:clr>
            <a:srgbClr val="A4A3A4"/>
          </p15:clr>
        </p15:guide>
        <p15:guide id="3" pos="2304">
          <p15:clr>
            <a:srgbClr val="A4A3A4"/>
          </p15:clr>
        </p15:guide>
        <p15:guide id="4" pos="258">
          <p15:clr>
            <a:srgbClr val="A4A3A4"/>
          </p15:clr>
        </p15:guide>
        <p15:guide id="5" pos="4357">
          <p15:clr>
            <a:srgbClr val="A4A3A4"/>
          </p15:clr>
        </p15:guide>
        <p15:guide id="6" orient="horz" pos="2475">
          <p15:clr>
            <a:srgbClr val="A4A3A4"/>
          </p15:clr>
        </p15:guide>
        <p15:guide id="7" orient="horz" pos="4392">
          <p15:clr>
            <a:srgbClr val="A4A3A4"/>
          </p15:clr>
        </p15:guide>
        <p15:guide id="8" pos="3024">
          <p15:clr>
            <a:srgbClr val="A4A3A4"/>
          </p15:clr>
        </p15:guide>
        <p15:guide id="9" pos="339">
          <p15:clr>
            <a:srgbClr val="A4A3A4"/>
          </p15:clr>
        </p15:guide>
        <p15:guide id="10" pos="5719">
          <p15:clr>
            <a:srgbClr val="A4A3A4"/>
          </p15:clr>
        </p15:guide>
        <p15:guide id="11" orient="horz" pos="7836">
          <p15:clr>
            <a:srgbClr val="A4A3A4"/>
          </p15:clr>
        </p15:guide>
        <p15:guide id="12" orient="horz" pos="5595">
          <p15:clr>
            <a:srgbClr val="A4A3A4"/>
          </p15:clr>
        </p15:guide>
        <p15:guide id="13" orient="horz" pos="390">
          <p15:clr>
            <a:srgbClr val="A4A3A4"/>
          </p15:clr>
        </p15:guide>
        <p15:guide id="14" orient="horz" pos="269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141"/>
    <a:srgbClr val="7F7F7F"/>
    <a:srgbClr val="B2B2B2"/>
    <a:srgbClr val="6B359D"/>
    <a:srgbClr val="00A1E0"/>
    <a:srgbClr val="B5BE00"/>
    <a:srgbClr val="D65F00"/>
    <a:srgbClr val="E1261C"/>
    <a:srgbClr val="326195"/>
    <a:srgbClr val="4976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88860" autoAdjust="0"/>
  </p:normalViewPr>
  <p:slideViewPr>
    <p:cSldViewPr snapToGrid="0" snapToObjects="1" showGuides="1">
      <p:cViewPr>
        <p:scale>
          <a:sx n="100" d="100"/>
          <a:sy n="100" d="100"/>
        </p:scale>
        <p:origin x="-240" y="-363"/>
      </p:cViewPr>
      <p:guideLst>
        <p:guide orient="horz" pos="5631"/>
        <p:guide orient="horz" pos="4319"/>
        <p:guide pos="7677"/>
        <p:guide pos="3022"/>
      </p:guideLst>
    </p:cSldViewPr>
  </p:slideViewPr>
  <p:outlineViewPr>
    <p:cViewPr>
      <p:scale>
        <a:sx n="33" d="100"/>
        <a:sy n="33" d="100"/>
      </p:scale>
      <p:origin x="0" y="45318"/>
    </p:cViewPr>
  </p:outlineViewPr>
  <p:notesTextViewPr>
    <p:cViewPr>
      <p:scale>
        <a:sx n="1" d="1"/>
        <a:sy n="1" d="1"/>
      </p:scale>
      <p:origin x="0" y="0"/>
    </p:cViewPr>
  </p:notesTextViewPr>
  <p:sorterViewPr>
    <p:cViewPr>
      <p:scale>
        <a:sx n="70" d="100"/>
        <a:sy n="70" d="100"/>
      </p:scale>
      <p:origin x="0" y="0"/>
    </p:cViewPr>
  </p:sorterViewPr>
  <p:notesViewPr>
    <p:cSldViewPr snapToGrid="0" snapToObjects="1">
      <p:cViewPr varScale="1">
        <p:scale>
          <a:sx n="67" d="100"/>
          <a:sy n="67" d="100"/>
        </p:scale>
        <p:origin x="2736" y="72"/>
      </p:cViewPr>
      <p:guideLst>
        <p:guide orient="horz" pos="3024"/>
        <p:guide orient="horz" pos="5970"/>
        <p:guide pos="2304"/>
        <p:guide pos="258"/>
        <p:guide pos="4357"/>
        <p:guide orient="horz" pos="2475"/>
        <p:guide orient="horz" pos="4392"/>
        <p:guide pos="3024"/>
        <p:guide pos="339"/>
        <p:guide pos="5719"/>
        <p:guide orient="horz" pos="7836"/>
        <p:guide orient="horz" pos="5595"/>
        <p:guide orient="horz" pos="390"/>
        <p:guide orient="horz" pos="269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30454" y="8723596"/>
            <a:ext cx="503765" cy="415498"/>
          </a:xfrm>
          <a:prstGeom prst="rect">
            <a:avLst/>
          </a:prstGeom>
          <a:noFill/>
        </p:spPr>
        <p:txBody>
          <a:bodyPr wrap="square" rtlCol="0">
            <a:spAutoFit/>
          </a:bodyPr>
          <a:lstStyle/>
          <a:p>
            <a:endParaRPr lang="en-US">
              <a:solidFill>
                <a:schemeClr val="tx1"/>
              </a:solidFill>
            </a:endParaRPr>
          </a:p>
        </p:txBody>
      </p:sp>
      <p:sp>
        <p:nvSpPr>
          <p:cNvPr id="5" name="Slide Number Placeholder 4"/>
          <p:cNvSpPr>
            <a:spLocks noGrp="1"/>
          </p:cNvSpPr>
          <p:nvPr>
            <p:ph type="sldNum" sz="quarter" idx="3"/>
          </p:nvPr>
        </p:nvSpPr>
        <p:spPr>
          <a:xfrm>
            <a:off x="451701" y="8881993"/>
            <a:ext cx="312763"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lang="en-US" smtClean="0"/>
              <a:pPr/>
              <a:t>‹#›</a:t>
            </a:fld>
            <a:endParaRPr lang="en-US"/>
          </a:p>
        </p:txBody>
      </p:sp>
      <p:sp>
        <p:nvSpPr>
          <p:cNvPr id="8" name="TextBox 7"/>
          <p:cNvSpPr txBox="1"/>
          <p:nvPr/>
        </p:nvSpPr>
        <p:spPr>
          <a:xfrm>
            <a:off x="681631" y="8881992"/>
            <a:ext cx="2722700" cy="215444"/>
          </a:xfrm>
          <a:prstGeom prst="rect">
            <a:avLst/>
          </a:prstGeom>
          <a:noFill/>
        </p:spPr>
        <p:txBody>
          <a:bodyPr wrap="square" rtlCol="0">
            <a:spAutoFit/>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800">
                <a:solidFill>
                  <a:schemeClr val="bg2"/>
                </a:solidFill>
                <a:latin typeface="Arial" pitchFamily="34" charset="0"/>
                <a:ea typeface="Arial"/>
                <a:cs typeface="Arial"/>
              </a:rPr>
              <a:t>© 2015 Citrix | Confidential </a:t>
            </a:r>
          </a:p>
        </p:txBody>
      </p:sp>
      <p:sp>
        <p:nvSpPr>
          <p:cNvPr id="9" name="Freeform 8"/>
          <p:cNvSpPr>
            <a:spLocks noEditPoints="1"/>
          </p:cNvSpPr>
          <p:nvPr/>
        </p:nvSpPr>
        <p:spPr bwMode="auto">
          <a:xfrm>
            <a:off x="6334624" y="8892867"/>
            <a:ext cx="457200" cy="191099"/>
          </a:xfrm>
          <a:custGeom>
            <a:avLst/>
            <a:gdLst>
              <a:gd name="T0" fmla="*/ 0 w 942"/>
              <a:gd name="T1" fmla="*/ 197 h 394"/>
              <a:gd name="T2" fmla="*/ 185 w 942"/>
              <a:gd name="T3" fmla="*/ 270 h 394"/>
              <a:gd name="T4" fmla="*/ 108 w 942"/>
              <a:gd name="T5" fmla="*/ 244 h 394"/>
              <a:gd name="T6" fmla="*/ 108 w 942"/>
              <a:gd name="T7" fmla="*/ 150 h 394"/>
              <a:gd name="T8" fmla="*/ 185 w 942"/>
              <a:gd name="T9" fmla="*/ 122 h 394"/>
              <a:gd name="T10" fmla="*/ 940 w 942"/>
              <a:gd name="T11" fmla="*/ 94 h 394"/>
              <a:gd name="T12" fmla="*/ 940 w 942"/>
              <a:gd name="T13" fmla="*/ 94 h 394"/>
              <a:gd name="T14" fmla="*/ 865 w 942"/>
              <a:gd name="T15" fmla="*/ 94 h 394"/>
              <a:gd name="T16" fmla="*/ 811 w 942"/>
              <a:gd name="T17" fmla="*/ 94 h 394"/>
              <a:gd name="T18" fmla="*/ 799 w 942"/>
              <a:gd name="T19" fmla="*/ 188 h 394"/>
              <a:gd name="T20" fmla="*/ 792 w 942"/>
              <a:gd name="T21" fmla="*/ 298 h 394"/>
              <a:gd name="T22" fmla="*/ 869 w 942"/>
              <a:gd name="T23" fmla="*/ 298 h 394"/>
              <a:gd name="T24" fmla="*/ 872 w 942"/>
              <a:gd name="T25" fmla="*/ 188 h 394"/>
              <a:gd name="T26" fmla="*/ 705 w 942"/>
              <a:gd name="T27" fmla="*/ 94 h 394"/>
              <a:gd name="T28" fmla="*/ 644 w 942"/>
              <a:gd name="T29" fmla="*/ 298 h 394"/>
              <a:gd name="T30" fmla="*/ 705 w 942"/>
              <a:gd name="T31" fmla="*/ 94 h 394"/>
              <a:gd name="T32" fmla="*/ 452 w 942"/>
              <a:gd name="T33" fmla="*/ 94 h 394"/>
              <a:gd name="T34" fmla="*/ 513 w 942"/>
              <a:gd name="T35" fmla="*/ 298 h 394"/>
              <a:gd name="T36" fmla="*/ 553 w 942"/>
              <a:gd name="T37" fmla="*/ 298 h 394"/>
              <a:gd name="T38" fmla="*/ 569 w 942"/>
              <a:gd name="T39" fmla="*/ 216 h 394"/>
              <a:gd name="T40" fmla="*/ 590 w 942"/>
              <a:gd name="T41" fmla="*/ 113 h 394"/>
              <a:gd name="T42" fmla="*/ 436 w 942"/>
              <a:gd name="T43" fmla="*/ 94 h 394"/>
              <a:gd name="T44" fmla="*/ 281 w 942"/>
              <a:gd name="T45" fmla="*/ 148 h 394"/>
              <a:gd name="T46" fmla="*/ 328 w 942"/>
              <a:gd name="T47" fmla="*/ 298 h 394"/>
              <a:gd name="T48" fmla="*/ 389 w 942"/>
              <a:gd name="T49" fmla="*/ 148 h 394"/>
              <a:gd name="T50" fmla="*/ 436 w 942"/>
              <a:gd name="T51" fmla="*/ 94 h 394"/>
              <a:gd name="T52" fmla="*/ 204 w 942"/>
              <a:gd name="T53" fmla="*/ 94 h 394"/>
              <a:gd name="T54" fmla="*/ 265 w 942"/>
              <a:gd name="T55" fmla="*/ 298 h 394"/>
              <a:gd name="T56" fmla="*/ 675 w 942"/>
              <a:gd name="T57" fmla="*/ 317 h 394"/>
              <a:gd name="T58" fmla="*/ 675 w 942"/>
              <a:gd name="T59" fmla="*/ 394 h 394"/>
              <a:gd name="T60" fmla="*/ 675 w 942"/>
              <a:gd name="T61" fmla="*/ 317 h 394"/>
              <a:gd name="T62" fmla="*/ 513 w 942"/>
              <a:gd name="T63" fmla="*/ 139 h 394"/>
              <a:gd name="T64" fmla="*/ 551 w 942"/>
              <a:gd name="T65" fmla="*/ 162 h 394"/>
              <a:gd name="T66" fmla="*/ 234 w 942"/>
              <a:gd name="T67" fmla="*/ 0 h 394"/>
              <a:gd name="T68" fmla="*/ 234 w 942"/>
              <a:gd name="T69" fmla="*/ 75 h 394"/>
              <a:gd name="T70" fmla="*/ 234 w 942"/>
              <a:gd name="T71"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2" h="394">
                <a:moveTo>
                  <a:pt x="108" y="89"/>
                </a:moveTo>
                <a:cubicBezTo>
                  <a:pt x="47" y="89"/>
                  <a:pt x="0" y="136"/>
                  <a:pt x="0" y="197"/>
                </a:cubicBezTo>
                <a:cubicBezTo>
                  <a:pt x="0" y="256"/>
                  <a:pt x="47" y="303"/>
                  <a:pt x="108" y="303"/>
                </a:cubicBezTo>
                <a:cubicBezTo>
                  <a:pt x="138" y="303"/>
                  <a:pt x="164" y="291"/>
                  <a:pt x="185" y="270"/>
                </a:cubicBezTo>
                <a:cubicBezTo>
                  <a:pt x="152" y="218"/>
                  <a:pt x="152" y="218"/>
                  <a:pt x="152" y="218"/>
                </a:cubicBezTo>
                <a:cubicBezTo>
                  <a:pt x="143" y="232"/>
                  <a:pt x="124" y="244"/>
                  <a:pt x="108" y="244"/>
                </a:cubicBezTo>
                <a:cubicBezTo>
                  <a:pt x="82" y="244"/>
                  <a:pt x="61" y="223"/>
                  <a:pt x="61" y="197"/>
                </a:cubicBezTo>
                <a:cubicBezTo>
                  <a:pt x="61" y="171"/>
                  <a:pt x="82" y="150"/>
                  <a:pt x="108" y="150"/>
                </a:cubicBezTo>
                <a:cubicBezTo>
                  <a:pt x="124" y="150"/>
                  <a:pt x="143" y="160"/>
                  <a:pt x="152" y="174"/>
                </a:cubicBezTo>
                <a:cubicBezTo>
                  <a:pt x="185" y="122"/>
                  <a:pt x="185" y="122"/>
                  <a:pt x="185" y="122"/>
                </a:cubicBezTo>
                <a:cubicBezTo>
                  <a:pt x="164" y="101"/>
                  <a:pt x="138" y="89"/>
                  <a:pt x="108" y="89"/>
                </a:cubicBezTo>
                <a:moveTo>
                  <a:pt x="940" y="94"/>
                </a:moveTo>
                <a:cubicBezTo>
                  <a:pt x="940" y="94"/>
                  <a:pt x="940" y="94"/>
                  <a:pt x="940" y="94"/>
                </a:cubicBezTo>
                <a:cubicBezTo>
                  <a:pt x="940" y="94"/>
                  <a:pt x="940" y="94"/>
                  <a:pt x="940" y="94"/>
                </a:cubicBezTo>
                <a:moveTo>
                  <a:pt x="940" y="94"/>
                </a:moveTo>
                <a:cubicBezTo>
                  <a:pt x="865" y="94"/>
                  <a:pt x="865" y="94"/>
                  <a:pt x="865" y="94"/>
                </a:cubicBezTo>
                <a:cubicBezTo>
                  <a:pt x="836" y="136"/>
                  <a:pt x="836" y="136"/>
                  <a:pt x="836" y="136"/>
                </a:cubicBezTo>
                <a:cubicBezTo>
                  <a:pt x="811" y="94"/>
                  <a:pt x="811" y="94"/>
                  <a:pt x="811" y="94"/>
                </a:cubicBezTo>
                <a:cubicBezTo>
                  <a:pt x="736" y="94"/>
                  <a:pt x="736" y="94"/>
                  <a:pt x="736" y="94"/>
                </a:cubicBezTo>
                <a:cubicBezTo>
                  <a:pt x="799" y="188"/>
                  <a:pt x="799" y="188"/>
                  <a:pt x="799" y="188"/>
                </a:cubicBezTo>
                <a:cubicBezTo>
                  <a:pt x="717" y="298"/>
                  <a:pt x="717" y="298"/>
                  <a:pt x="717" y="298"/>
                </a:cubicBezTo>
                <a:cubicBezTo>
                  <a:pt x="792" y="298"/>
                  <a:pt x="792" y="298"/>
                  <a:pt x="792" y="298"/>
                </a:cubicBezTo>
                <a:cubicBezTo>
                  <a:pt x="834" y="239"/>
                  <a:pt x="834" y="239"/>
                  <a:pt x="834" y="239"/>
                </a:cubicBezTo>
                <a:cubicBezTo>
                  <a:pt x="869" y="298"/>
                  <a:pt x="869" y="298"/>
                  <a:pt x="869" y="298"/>
                </a:cubicBezTo>
                <a:cubicBezTo>
                  <a:pt x="942" y="298"/>
                  <a:pt x="942" y="298"/>
                  <a:pt x="942" y="298"/>
                </a:cubicBezTo>
                <a:cubicBezTo>
                  <a:pt x="872" y="188"/>
                  <a:pt x="872" y="188"/>
                  <a:pt x="872" y="188"/>
                </a:cubicBezTo>
                <a:cubicBezTo>
                  <a:pt x="940" y="94"/>
                  <a:pt x="940" y="94"/>
                  <a:pt x="940" y="94"/>
                </a:cubicBezTo>
                <a:moveTo>
                  <a:pt x="705" y="94"/>
                </a:moveTo>
                <a:cubicBezTo>
                  <a:pt x="644" y="94"/>
                  <a:pt x="644" y="94"/>
                  <a:pt x="644" y="94"/>
                </a:cubicBezTo>
                <a:cubicBezTo>
                  <a:pt x="644" y="298"/>
                  <a:pt x="644" y="298"/>
                  <a:pt x="644" y="298"/>
                </a:cubicBezTo>
                <a:cubicBezTo>
                  <a:pt x="705" y="298"/>
                  <a:pt x="705" y="298"/>
                  <a:pt x="705" y="298"/>
                </a:cubicBezTo>
                <a:cubicBezTo>
                  <a:pt x="705" y="94"/>
                  <a:pt x="705" y="94"/>
                  <a:pt x="705" y="94"/>
                </a:cubicBezTo>
                <a:moveTo>
                  <a:pt x="534" y="94"/>
                </a:moveTo>
                <a:cubicBezTo>
                  <a:pt x="452" y="94"/>
                  <a:pt x="452" y="94"/>
                  <a:pt x="452" y="94"/>
                </a:cubicBezTo>
                <a:cubicBezTo>
                  <a:pt x="452" y="298"/>
                  <a:pt x="452" y="298"/>
                  <a:pt x="452" y="298"/>
                </a:cubicBezTo>
                <a:cubicBezTo>
                  <a:pt x="513" y="298"/>
                  <a:pt x="513" y="298"/>
                  <a:pt x="513" y="298"/>
                </a:cubicBezTo>
                <a:cubicBezTo>
                  <a:pt x="513" y="237"/>
                  <a:pt x="513" y="237"/>
                  <a:pt x="513" y="237"/>
                </a:cubicBezTo>
                <a:cubicBezTo>
                  <a:pt x="553" y="298"/>
                  <a:pt x="553" y="298"/>
                  <a:pt x="553" y="298"/>
                </a:cubicBezTo>
                <a:cubicBezTo>
                  <a:pt x="630" y="298"/>
                  <a:pt x="630" y="298"/>
                  <a:pt x="630" y="298"/>
                </a:cubicBezTo>
                <a:cubicBezTo>
                  <a:pt x="569" y="216"/>
                  <a:pt x="569" y="216"/>
                  <a:pt x="569" y="216"/>
                </a:cubicBezTo>
                <a:cubicBezTo>
                  <a:pt x="593" y="209"/>
                  <a:pt x="607" y="188"/>
                  <a:pt x="607" y="160"/>
                </a:cubicBezTo>
                <a:cubicBezTo>
                  <a:pt x="607" y="141"/>
                  <a:pt x="600" y="124"/>
                  <a:pt x="590" y="113"/>
                </a:cubicBezTo>
                <a:cubicBezTo>
                  <a:pt x="576" y="101"/>
                  <a:pt x="558" y="94"/>
                  <a:pt x="534" y="94"/>
                </a:cubicBezTo>
                <a:moveTo>
                  <a:pt x="436" y="94"/>
                </a:moveTo>
                <a:cubicBezTo>
                  <a:pt x="281" y="94"/>
                  <a:pt x="281" y="94"/>
                  <a:pt x="281" y="94"/>
                </a:cubicBezTo>
                <a:cubicBezTo>
                  <a:pt x="281" y="148"/>
                  <a:pt x="281" y="148"/>
                  <a:pt x="281" y="148"/>
                </a:cubicBezTo>
                <a:cubicBezTo>
                  <a:pt x="328" y="148"/>
                  <a:pt x="328" y="148"/>
                  <a:pt x="328" y="148"/>
                </a:cubicBezTo>
                <a:cubicBezTo>
                  <a:pt x="328" y="298"/>
                  <a:pt x="328" y="298"/>
                  <a:pt x="328" y="298"/>
                </a:cubicBezTo>
                <a:cubicBezTo>
                  <a:pt x="389" y="298"/>
                  <a:pt x="389" y="298"/>
                  <a:pt x="389" y="298"/>
                </a:cubicBezTo>
                <a:cubicBezTo>
                  <a:pt x="389" y="148"/>
                  <a:pt x="389" y="148"/>
                  <a:pt x="389" y="148"/>
                </a:cubicBezTo>
                <a:cubicBezTo>
                  <a:pt x="436" y="148"/>
                  <a:pt x="436" y="148"/>
                  <a:pt x="436" y="148"/>
                </a:cubicBezTo>
                <a:cubicBezTo>
                  <a:pt x="436" y="94"/>
                  <a:pt x="436" y="94"/>
                  <a:pt x="436" y="94"/>
                </a:cubicBezTo>
                <a:moveTo>
                  <a:pt x="265" y="94"/>
                </a:moveTo>
                <a:cubicBezTo>
                  <a:pt x="204" y="94"/>
                  <a:pt x="204" y="94"/>
                  <a:pt x="204" y="94"/>
                </a:cubicBezTo>
                <a:cubicBezTo>
                  <a:pt x="204" y="298"/>
                  <a:pt x="204" y="298"/>
                  <a:pt x="204" y="298"/>
                </a:cubicBezTo>
                <a:cubicBezTo>
                  <a:pt x="265" y="298"/>
                  <a:pt x="265" y="298"/>
                  <a:pt x="265" y="298"/>
                </a:cubicBezTo>
                <a:cubicBezTo>
                  <a:pt x="265" y="94"/>
                  <a:pt x="265" y="94"/>
                  <a:pt x="265" y="94"/>
                </a:cubicBezTo>
                <a:moveTo>
                  <a:pt x="675" y="317"/>
                </a:moveTo>
                <a:cubicBezTo>
                  <a:pt x="654" y="317"/>
                  <a:pt x="637" y="333"/>
                  <a:pt x="637" y="354"/>
                </a:cubicBezTo>
                <a:cubicBezTo>
                  <a:pt x="637" y="375"/>
                  <a:pt x="654" y="394"/>
                  <a:pt x="675" y="394"/>
                </a:cubicBezTo>
                <a:cubicBezTo>
                  <a:pt x="696" y="394"/>
                  <a:pt x="715" y="375"/>
                  <a:pt x="715" y="354"/>
                </a:cubicBezTo>
                <a:cubicBezTo>
                  <a:pt x="715" y="333"/>
                  <a:pt x="696" y="317"/>
                  <a:pt x="675" y="317"/>
                </a:cubicBezTo>
                <a:moveTo>
                  <a:pt x="513" y="185"/>
                </a:moveTo>
                <a:cubicBezTo>
                  <a:pt x="513" y="139"/>
                  <a:pt x="513" y="139"/>
                  <a:pt x="513" y="139"/>
                </a:cubicBezTo>
                <a:cubicBezTo>
                  <a:pt x="525" y="139"/>
                  <a:pt x="539" y="139"/>
                  <a:pt x="546" y="146"/>
                </a:cubicBezTo>
                <a:cubicBezTo>
                  <a:pt x="551" y="150"/>
                  <a:pt x="551" y="155"/>
                  <a:pt x="551" y="162"/>
                </a:cubicBezTo>
                <a:cubicBezTo>
                  <a:pt x="551" y="178"/>
                  <a:pt x="541" y="185"/>
                  <a:pt x="513" y="185"/>
                </a:cubicBezTo>
                <a:moveTo>
                  <a:pt x="234" y="0"/>
                </a:moveTo>
                <a:cubicBezTo>
                  <a:pt x="213" y="0"/>
                  <a:pt x="195" y="17"/>
                  <a:pt x="195" y="38"/>
                </a:cubicBezTo>
                <a:cubicBezTo>
                  <a:pt x="195" y="59"/>
                  <a:pt x="213" y="75"/>
                  <a:pt x="234" y="75"/>
                </a:cubicBezTo>
                <a:cubicBezTo>
                  <a:pt x="255" y="75"/>
                  <a:pt x="272" y="59"/>
                  <a:pt x="272" y="38"/>
                </a:cubicBezTo>
                <a:cubicBezTo>
                  <a:pt x="272" y="17"/>
                  <a:pt x="255" y="0"/>
                  <a:pt x="234" y="0"/>
                </a:cubicBezTo>
              </a:path>
            </a:pathLst>
          </a:custGeom>
          <a:solidFill>
            <a:srgbClr val="000000"/>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702558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406400" y="4560570"/>
            <a:ext cx="6502400" cy="432054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p:cNvSpPr>
            <a:spLocks noEditPoints="1"/>
          </p:cNvSpPr>
          <p:nvPr/>
        </p:nvSpPr>
        <p:spPr bwMode="auto">
          <a:xfrm>
            <a:off x="6464428" y="9026563"/>
            <a:ext cx="457200" cy="191099"/>
          </a:xfrm>
          <a:custGeom>
            <a:avLst/>
            <a:gdLst>
              <a:gd name="T0" fmla="*/ 0 w 942"/>
              <a:gd name="T1" fmla="*/ 197 h 394"/>
              <a:gd name="T2" fmla="*/ 185 w 942"/>
              <a:gd name="T3" fmla="*/ 270 h 394"/>
              <a:gd name="T4" fmla="*/ 108 w 942"/>
              <a:gd name="T5" fmla="*/ 244 h 394"/>
              <a:gd name="T6" fmla="*/ 108 w 942"/>
              <a:gd name="T7" fmla="*/ 150 h 394"/>
              <a:gd name="T8" fmla="*/ 185 w 942"/>
              <a:gd name="T9" fmla="*/ 122 h 394"/>
              <a:gd name="T10" fmla="*/ 940 w 942"/>
              <a:gd name="T11" fmla="*/ 94 h 394"/>
              <a:gd name="T12" fmla="*/ 940 w 942"/>
              <a:gd name="T13" fmla="*/ 94 h 394"/>
              <a:gd name="T14" fmla="*/ 865 w 942"/>
              <a:gd name="T15" fmla="*/ 94 h 394"/>
              <a:gd name="T16" fmla="*/ 811 w 942"/>
              <a:gd name="T17" fmla="*/ 94 h 394"/>
              <a:gd name="T18" fmla="*/ 799 w 942"/>
              <a:gd name="T19" fmla="*/ 188 h 394"/>
              <a:gd name="T20" fmla="*/ 792 w 942"/>
              <a:gd name="T21" fmla="*/ 298 h 394"/>
              <a:gd name="T22" fmla="*/ 869 w 942"/>
              <a:gd name="T23" fmla="*/ 298 h 394"/>
              <a:gd name="T24" fmla="*/ 872 w 942"/>
              <a:gd name="T25" fmla="*/ 188 h 394"/>
              <a:gd name="T26" fmla="*/ 705 w 942"/>
              <a:gd name="T27" fmla="*/ 94 h 394"/>
              <a:gd name="T28" fmla="*/ 644 w 942"/>
              <a:gd name="T29" fmla="*/ 298 h 394"/>
              <a:gd name="T30" fmla="*/ 705 w 942"/>
              <a:gd name="T31" fmla="*/ 94 h 394"/>
              <a:gd name="T32" fmla="*/ 452 w 942"/>
              <a:gd name="T33" fmla="*/ 94 h 394"/>
              <a:gd name="T34" fmla="*/ 513 w 942"/>
              <a:gd name="T35" fmla="*/ 298 h 394"/>
              <a:gd name="T36" fmla="*/ 553 w 942"/>
              <a:gd name="T37" fmla="*/ 298 h 394"/>
              <a:gd name="T38" fmla="*/ 569 w 942"/>
              <a:gd name="T39" fmla="*/ 216 h 394"/>
              <a:gd name="T40" fmla="*/ 590 w 942"/>
              <a:gd name="T41" fmla="*/ 113 h 394"/>
              <a:gd name="T42" fmla="*/ 436 w 942"/>
              <a:gd name="T43" fmla="*/ 94 h 394"/>
              <a:gd name="T44" fmla="*/ 281 w 942"/>
              <a:gd name="T45" fmla="*/ 148 h 394"/>
              <a:gd name="T46" fmla="*/ 328 w 942"/>
              <a:gd name="T47" fmla="*/ 298 h 394"/>
              <a:gd name="T48" fmla="*/ 389 w 942"/>
              <a:gd name="T49" fmla="*/ 148 h 394"/>
              <a:gd name="T50" fmla="*/ 436 w 942"/>
              <a:gd name="T51" fmla="*/ 94 h 394"/>
              <a:gd name="T52" fmla="*/ 204 w 942"/>
              <a:gd name="T53" fmla="*/ 94 h 394"/>
              <a:gd name="T54" fmla="*/ 265 w 942"/>
              <a:gd name="T55" fmla="*/ 298 h 394"/>
              <a:gd name="T56" fmla="*/ 675 w 942"/>
              <a:gd name="T57" fmla="*/ 317 h 394"/>
              <a:gd name="T58" fmla="*/ 675 w 942"/>
              <a:gd name="T59" fmla="*/ 394 h 394"/>
              <a:gd name="T60" fmla="*/ 675 w 942"/>
              <a:gd name="T61" fmla="*/ 317 h 394"/>
              <a:gd name="T62" fmla="*/ 513 w 942"/>
              <a:gd name="T63" fmla="*/ 139 h 394"/>
              <a:gd name="T64" fmla="*/ 551 w 942"/>
              <a:gd name="T65" fmla="*/ 162 h 394"/>
              <a:gd name="T66" fmla="*/ 234 w 942"/>
              <a:gd name="T67" fmla="*/ 0 h 394"/>
              <a:gd name="T68" fmla="*/ 234 w 942"/>
              <a:gd name="T69" fmla="*/ 75 h 394"/>
              <a:gd name="T70" fmla="*/ 234 w 942"/>
              <a:gd name="T71"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2" h="394">
                <a:moveTo>
                  <a:pt x="108" y="89"/>
                </a:moveTo>
                <a:cubicBezTo>
                  <a:pt x="47" y="89"/>
                  <a:pt x="0" y="136"/>
                  <a:pt x="0" y="197"/>
                </a:cubicBezTo>
                <a:cubicBezTo>
                  <a:pt x="0" y="256"/>
                  <a:pt x="47" y="303"/>
                  <a:pt x="108" y="303"/>
                </a:cubicBezTo>
                <a:cubicBezTo>
                  <a:pt x="138" y="303"/>
                  <a:pt x="164" y="291"/>
                  <a:pt x="185" y="270"/>
                </a:cubicBezTo>
                <a:cubicBezTo>
                  <a:pt x="152" y="218"/>
                  <a:pt x="152" y="218"/>
                  <a:pt x="152" y="218"/>
                </a:cubicBezTo>
                <a:cubicBezTo>
                  <a:pt x="143" y="232"/>
                  <a:pt x="124" y="244"/>
                  <a:pt x="108" y="244"/>
                </a:cubicBezTo>
                <a:cubicBezTo>
                  <a:pt x="82" y="244"/>
                  <a:pt x="61" y="223"/>
                  <a:pt x="61" y="197"/>
                </a:cubicBezTo>
                <a:cubicBezTo>
                  <a:pt x="61" y="171"/>
                  <a:pt x="82" y="150"/>
                  <a:pt x="108" y="150"/>
                </a:cubicBezTo>
                <a:cubicBezTo>
                  <a:pt x="124" y="150"/>
                  <a:pt x="143" y="160"/>
                  <a:pt x="152" y="174"/>
                </a:cubicBezTo>
                <a:cubicBezTo>
                  <a:pt x="185" y="122"/>
                  <a:pt x="185" y="122"/>
                  <a:pt x="185" y="122"/>
                </a:cubicBezTo>
                <a:cubicBezTo>
                  <a:pt x="164" y="101"/>
                  <a:pt x="138" y="89"/>
                  <a:pt x="108" y="89"/>
                </a:cubicBezTo>
                <a:moveTo>
                  <a:pt x="940" y="94"/>
                </a:moveTo>
                <a:cubicBezTo>
                  <a:pt x="940" y="94"/>
                  <a:pt x="940" y="94"/>
                  <a:pt x="940" y="94"/>
                </a:cubicBezTo>
                <a:cubicBezTo>
                  <a:pt x="940" y="94"/>
                  <a:pt x="940" y="94"/>
                  <a:pt x="940" y="94"/>
                </a:cubicBezTo>
                <a:moveTo>
                  <a:pt x="940" y="94"/>
                </a:moveTo>
                <a:cubicBezTo>
                  <a:pt x="865" y="94"/>
                  <a:pt x="865" y="94"/>
                  <a:pt x="865" y="94"/>
                </a:cubicBezTo>
                <a:cubicBezTo>
                  <a:pt x="836" y="136"/>
                  <a:pt x="836" y="136"/>
                  <a:pt x="836" y="136"/>
                </a:cubicBezTo>
                <a:cubicBezTo>
                  <a:pt x="811" y="94"/>
                  <a:pt x="811" y="94"/>
                  <a:pt x="811" y="94"/>
                </a:cubicBezTo>
                <a:cubicBezTo>
                  <a:pt x="736" y="94"/>
                  <a:pt x="736" y="94"/>
                  <a:pt x="736" y="94"/>
                </a:cubicBezTo>
                <a:cubicBezTo>
                  <a:pt x="799" y="188"/>
                  <a:pt x="799" y="188"/>
                  <a:pt x="799" y="188"/>
                </a:cubicBezTo>
                <a:cubicBezTo>
                  <a:pt x="717" y="298"/>
                  <a:pt x="717" y="298"/>
                  <a:pt x="717" y="298"/>
                </a:cubicBezTo>
                <a:cubicBezTo>
                  <a:pt x="792" y="298"/>
                  <a:pt x="792" y="298"/>
                  <a:pt x="792" y="298"/>
                </a:cubicBezTo>
                <a:cubicBezTo>
                  <a:pt x="834" y="239"/>
                  <a:pt x="834" y="239"/>
                  <a:pt x="834" y="239"/>
                </a:cubicBezTo>
                <a:cubicBezTo>
                  <a:pt x="869" y="298"/>
                  <a:pt x="869" y="298"/>
                  <a:pt x="869" y="298"/>
                </a:cubicBezTo>
                <a:cubicBezTo>
                  <a:pt x="942" y="298"/>
                  <a:pt x="942" y="298"/>
                  <a:pt x="942" y="298"/>
                </a:cubicBezTo>
                <a:cubicBezTo>
                  <a:pt x="872" y="188"/>
                  <a:pt x="872" y="188"/>
                  <a:pt x="872" y="188"/>
                </a:cubicBezTo>
                <a:cubicBezTo>
                  <a:pt x="940" y="94"/>
                  <a:pt x="940" y="94"/>
                  <a:pt x="940" y="94"/>
                </a:cubicBezTo>
                <a:moveTo>
                  <a:pt x="705" y="94"/>
                </a:moveTo>
                <a:cubicBezTo>
                  <a:pt x="644" y="94"/>
                  <a:pt x="644" y="94"/>
                  <a:pt x="644" y="94"/>
                </a:cubicBezTo>
                <a:cubicBezTo>
                  <a:pt x="644" y="298"/>
                  <a:pt x="644" y="298"/>
                  <a:pt x="644" y="298"/>
                </a:cubicBezTo>
                <a:cubicBezTo>
                  <a:pt x="705" y="298"/>
                  <a:pt x="705" y="298"/>
                  <a:pt x="705" y="298"/>
                </a:cubicBezTo>
                <a:cubicBezTo>
                  <a:pt x="705" y="94"/>
                  <a:pt x="705" y="94"/>
                  <a:pt x="705" y="94"/>
                </a:cubicBezTo>
                <a:moveTo>
                  <a:pt x="534" y="94"/>
                </a:moveTo>
                <a:cubicBezTo>
                  <a:pt x="452" y="94"/>
                  <a:pt x="452" y="94"/>
                  <a:pt x="452" y="94"/>
                </a:cubicBezTo>
                <a:cubicBezTo>
                  <a:pt x="452" y="298"/>
                  <a:pt x="452" y="298"/>
                  <a:pt x="452" y="298"/>
                </a:cubicBezTo>
                <a:cubicBezTo>
                  <a:pt x="513" y="298"/>
                  <a:pt x="513" y="298"/>
                  <a:pt x="513" y="298"/>
                </a:cubicBezTo>
                <a:cubicBezTo>
                  <a:pt x="513" y="237"/>
                  <a:pt x="513" y="237"/>
                  <a:pt x="513" y="237"/>
                </a:cubicBezTo>
                <a:cubicBezTo>
                  <a:pt x="553" y="298"/>
                  <a:pt x="553" y="298"/>
                  <a:pt x="553" y="298"/>
                </a:cubicBezTo>
                <a:cubicBezTo>
                  <a:pt x="630" y="298"/>
                  <a:pt x="630" y="298"/>
                  <a:pt x="630" y="298"/>
                </a:cubicBezTo>
                <a:cubicBezTo>
                  <a:pt x="569" y="216"/>
                  <a:pt x="569" y="216"/>
                  <a:pt x="569" y="216"/>
                </a:cubicBezTo>
                <a:cubicBezTo>
                  <a:pt x="593" y="209"/>
                  <a:pt x="607" y="188"/>
                  <a:pt x="607" y="160"/>
                </a:cubicBezTo>
                <a:cubicBezTo>
                  <a:pt x="607" y="141"/>
                  <a:pt x="600" y="124"/>
                  <a:pt x="590" y="113"/>
                </a:cubicBezTo>
                <a:cubicBezTo>
                  <a:pt x="576" y="101"/>
                  <a:pt x="558" y="94"/>
                  <a:pt x="534" y="94"/>
                </a:cubicBezTo>
                <a:moveTo>
                  <a:pt x="436" y="94"/>
                </a:moveTo>
                <a:cubicBezTo>
                  <a:pt x="281" y="94"/>
                  <a:pt x="281" y="94"/>
                  <a:pt x="281" y="94"/>
                </a:cubicBezTo>
                <a:cubicBezTo>
                  <a:pt x="281" y="148"/>
                  <a:pt x="281" y="148"/>
                  <a:pt x="281" y="148"/>
                </a:cubicBezTo>
                <a:cubicBezTo>
                  <a:pt x="328" y="148"/>
                  <a:pt x="328" y="148"/>
                  <a:pt x="328" y="148"/>
                </a:cubicBezTo>
                <a:cubicBezTo>
                  <a:pt x="328" y="298"/>
                  <a:pt x="328" y="298"/>
                  <a:pt x="328" y="298"/>
                </a:cubicBezTo>
                <a:cubicBezTo>
                  <a:pt x="389" y="298"/>
                  <a:pt x="389" y="298"/>
                  <a:pt x="389" y="298"/>
                </a:cubicBezTo>
                <a:cubicBezTo>
                  <a:pt x="389" y="148"/>
                  <a:pt x="389" y="148"/>
                  <a:pt x="389" y="148"/>
                </a:cubicBezTo>
                <a:cubicBezTo>
                  <a:pt x="436" y="148"/>
                  <a:pt x="436" y="148"/>
                  <a:pt x="436" y="148"/>
                </a:cubicBezTo>
                <a:cubicBezTo>
                  <a:pt x="436" y="94"/>
                  <a:pt x="436" y="94"/>
                  <a:pt x="436" y="94"/>
                </a:cubicBezTo>
                <a:moveTo>
                  <a:pt x="265" y="94"/>
                </a:moveTo>
                <a:cubicBezTo>
                  <a:pt x="204" y="94"/>
                  <a:pt x="204" y="94"/>
                  <a:pt x="204" y="94"/>
                </a:cubicBezTo>
                <a:cubicBezTo>
                  <a:pt x="204" y="298"/>
                  <a:pt x="204" y="298"/>
                  <a:pt x="204" y="298"/>
                </a:cubicBezTo>
                <a:cubicBezTo>
                  <a:pt x="265" y="298"/>
                  <a:pt x="265" y="298"/>
                  <a:pt x="265" y="298"/>
                </a:cubicBezTo>
                <a:cubicBezTo>
                  <a:pt x="265" y="94"/>
                  <a:pt x="265" y="94"/>
                  <a:pt x="265" y="94"/>
                </a:cubicBezTo>
                <a:moveTo>
                  <a:pt x="675" y="317"/>
                </a:moveTo>
                <a:cubicBezTo>
                  <a:pt x="654" y="317"/>
                  <a:pt x="637" y="333"/>
                  <a:pt x="637" y="354"/>
                </a:cubicBezTo>
                <a:cubicBezTo>
                  <a:pt x="637" y="375"/>
                  <a:pt x="654" y="394"/>
                  <a:pt x="675" y="394"/>
                </a:cubicBezTo>
                <a:cubicBezTo>
                  <a:pt x="696" y="394"/>
                  <a:pt x="715" y="375"/>
                  <a:pt x="715" y="354"/>
                </a:cubicBezTo>
                <a:cubicBezTo>
                  <a:pt x="715" y="333"/>
                  <a:pt x="696" y="317"/>
                  <a:pt x="675" y="317"/>
                </a:cubicBezTo>
                <a:moveTo>
                  <a:pt x="513" y="185"/>
                </a:moveTo>
                <a:cubicBezTo>
                  <a:pt x="513" y="139"/>
                  <a:pt x="513" y="139"/>
                  <a:pt x="513" y="139"/>
                </a:cubicBezTo>
                <a:cubicBezTo>
                  <a:pt x="525" y="139"/>
                  <a:pt x="539" y="139"/>
                  <a:pt x="546" y="146"/>
                </a:cubicBezTo>
                <a:cubicBezTo>
                  <a:pt x="551" y="150"/>
                  <a:pt x="551" y="155"/>
                  <a:pt x="551" y="162"/>
                </a:cubicBezTo>
                <a:cubicBezTo>
                  <a:pt x="551" y="178"/>
                  <a:pt x="541" y="185"/>
                  <a:pt x="513" y="185"/>
                </a:cubicBezTo>
                <a:moveTo>
                  <a:pt x="234" y="0"/>
                </a:moveTo>
                <a:cubicBezTo>
                  <a:pt x="213" y="0"/>
                  <a:pt x="195" y="17"/>
                  <a:pt x="195" y="38"/>
                </a:cubicBezTo>
                <a:cubicBezTo>
                  <a:pt x="195" y="59"/>
                  <a:pt x="213" y="75"/>
                  <a:pt x="234" y="75"/>
                </a:cubicBezTo>
                <a:cubicBezTo>
                  <a:pt x="255" y="75"/>
                  <a:pt x="272" y="59"/>
                  <a:pt x="272" y="38"/>
                </a:cubicBezTo>
                <a:cubicBezTo>
                  <a:pt x="272" y="17"/>
                  <a:pt x="255" y="0"/>
                  <a:pt x="234" y="0"/>
                </a:cubicBezTo>
              </a:path>
            </a:pathLst>
          </a:custGeom>
          <a:solidFill>
            <a:srgbClr val="0000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72404" y="8890273"/>
            <a:ext cx="661192" cy="415498"/>
          </a:xfrm>
          <a:prstGeom prst="rect">
            <a:avLst/>
          </a:prstGeom>
          <a:noFill/>
        </p:spPr>
        <p:txBody>
          <a:bodyPr wrap="square" rtlCol="0">
            <a:spAutoFit/>
          </a:bodyPr>
          <a:lstStyle/>
          <a:p>
            <a:endParaRPr lang="en-US">
              <a:solidFill>
                <a:schemeClr val="tx1"/>
              </a:solidFill>
            </a:endParaRPr>
          </a:p>
        </p:txBody>
      </p:sp>
      <p:sp>
        <p:nvSpPr>
          <p:cNvPr id="11" name="Slide Number Placeholder 4"/>
          <p:cNvSpPr>
            <a:spLocks noGrp="1"/>
          </p:cNvSpPr>
          <p:nvPr>
            <p:ph type="sldNum" sz="quarter" idx="5"/>
          </p:nvPr>
        </p:nvSpPr>
        <p:spPr>
          <a:xfrm>
            <a:off x="331541" y="9010957"/>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lang="en-US" smtClean="0"/>
              <a:pPr/>
              <a:t>‹#›</a:t>
            </a:fld>
            <a:endParaRPr lang="en-US"/>
          </a:p>
        </p:txBody>
      </p:sp>
      <p:sp>
        <p:nvSpPr>
          <p:cNvPr id="12" name="TextBox 11"/>
          <p:cNvSpPr txBox="1"/>
          <p:nvPr/>
        </p:nvSpPr>
        <p:spPr>
          <a:xfrm>
            <a:off x="633326" y="9010956"/>
            <a:ext cx="3573544" cy="215444"/>
          </a:xfrm>
          <a:prstGeom prst="rect">
            <a:avLst/>
          </a:prstGeom>
          <a:noFill/>
        </p:spPr>
        <p:txBody>
          <a:bodyPr wrap="square" rtlCol="0">
            <a:spAutoFit/>
          </a:bodyPr>
          <a:lstStyle/>
          <a:p>
            <a:pPr marL="0" marR="0" indent="0" algn="l" defTabSz="1088291" rtl="0" eaLnBrk="1" fontAlgn="auto" latinLnBrk="0" hangingPunct="1">
              <a:lnSpc>
                <a:spcPct val="100000"/>
              </a:lnSpc>
              <a:spcBef>
                <a:spcPts val="0"/>
              </a:spcBef>
              <a:spcAft>
                <a:spcPts val="0"/>
              </a:spcAft>
              <a:buClrTx/>
              <a:buSzTx/>
              <a:buFontTx/>
              <a:buNone/>
              <a:tabLst/>
              <a:defRPr/>
            </a:pPr>
            <a:r>
              <a:rPr lang="en-US" sz="800">
                <a:solidFill>
                  <a:schemeClr val="bg2"/>
                </a:solidFill>
                <a:latin typeface="Arial" pitchFamily="34" charset="0"/>
                <a:ea typeface="Arial"/>
                <a:cs typeface="Arial"/>
              </a:rPr>
              <a:t>© 2015 Citrix</a:t>
            </a:r>
          </a:p>
        </p:txBody>
      </p:sp>
      <p:sp>
        <p:nvSpPr>
          <p:cNvPr id="10" name="Slide Image Placeholder 3"/>
          <p:cNvSpPr>
            <a:spLocks noGrp="1" noRot="1" noChangeAspect="1"/>
          </p:cNvSpPr>
          <p:nvPr>
            <p:ph type="sldImg" idx="2"/>
          </p:nvPr>
        </p:nvSpPr>
        <p:spPr>
          <a:xfrm>
            <a:off x="409575" y="607664"/>
            <a:ext cx="6505842" cy="3659536"/>
          </a:xfrm>
          <a:prstGeom prst="rect">
            <a:avLst/>
          </a:prstGeom>
          <a:noFill/>
          <a:ln w="12700">
            <a:solidFill>
              <a:prstClr val="black"/>
            </a:solidFill>
          </a:ln>
        </p:spPr>
        <p:txBody>
          <a:bodyPr vert="horz" lIns="96661" tIns="48331" rIns="96661" bIns="48331" rtlCol="0" anchor="ctr"/>
          <a:lstStyle/>
          <a:p>
            <a:endParaRPr lang="en-US"/>
          </a:p>
        </p:txBody>
      </p:sp>
    </p:spTree>
    <p:extLst>
      <p:ext uri="{BB962C8B-B14F-4D97-AF65-F5344CB8AC3E}">
        <p14:creationId xmlns:p14="http://schemas.microsoft.com/office/powerpoint/2010/main" val="173634416"/>
      </p:ext>
    </p:extLst>
  </p:cSld>
  <p:clrMap bg1="lt1" tx1="dk1" bg2="lt2" tx2="dk2" accent1="accent1" accent2="accent2" accent3="accent3" accent4="accent4" accent5="accent5" accent6="accent6" hlink="hlink" folHlink="folHlink"/>
  <p:hf hdr="0" ftr="0" dt="0"/>
  <p:notesStyle>
    <a:lvl1pPr marL="115330" indent="-115330" algn="l" defTabSz="1088291" rtl="0" eaLnBrk="1" latinLnBrk="0" hangingPunct="1">
      <a:lnSpc>
        <a:spcPct val="95000"/>
      </a:lnSpc>
      <a:spcBef>
        <a:spcPts val="533"/>
      </a:spcBef>
      <a:buFont typeface="Arial" pitchFamily="34" charset="0"/>
      <a:buChar char="•"/>
      <a:defRPr sz="1400" kern="1200">
        <a:solidFill>
          <a:srgbClr val="000000"/>
        </a:solidFill>
        <a:latin typeface="+mn-lt"/>
        <a:ea typeface="+mn-ea"/>
        <a:cs typeface="+mn-cs"/>
      </a:defRPr>
    </a:lvl1pPr>
    <a:lvl2pPr marL="230659" indent="-115330" algn="l" defTabSz="1088291" rtl="0" eaLnBrk="1" latinLnBrk="0" hangingPunct="1">
      <a:lnSpc>
        <a:spcPct val="85000"/>
      </a:lnSpc>
      <a:spcBef>
        <a:spcPts val="133"/>
      </a:spcBef>
      <a:spcAft>
        <a:spcPts val="133"/>
      </a:spcAft>
      <a:buFont typeface="Lucida Grande"/>
      <a:buChar char="–"/>
      <a:defRPr sz="1200" kern="1200">
        <a:solidFill>
          <a:srgbClr val="000000"/>
        </a:solidFill>
        <a:latin typeface="+mn-lt"/>
        <a:ea typeface="+mn-ea"/>
        <a:cs typeface="+mn-cs"/>
      </a:defRPr>
    </a:lvl2pPr>
    <a:lvl3pPr marL="341757" indent="-111098" algn="l" defTabSz="1088291" rtl="0" eaLnBrk="1" latinLnBrk="0" hangingPunct="1">
      <a:lnSpc>
        <a:spcPct val="85000"/>
      </a:lnSpc>
      <a:spcBef>
        <a:spcPts val="133"/>
      </a:spcBef>
      <a:spcAft>
        <a:spcPts val="133"/>
      </a:spcAft>
      <a:buFont typeface="Lucida Grande"/>
      <a:buChar char="–"/>
      <a:defRPr sz="1000" kern="1200">
        <a:solidFill>
          <a:srgbClr val="000000"/>
        </a:solidFill>
        <a:latin typeface="+mn-lt"/>
        <a:ea typeface="+mn-ea"/>
        <a:cs typeface="+mn-cs"/>
      </a:defRPr>
    </a:lvl3pPr>
    <a:lvl4pPr marL="457086" indent="-115330" algn="l" defTabSz="1088291" rtl="0" eaLnBrk="1" latinLnBrk="0" hangingPunct="1">
      <a:lnSpc>
        <a:spcPct val="85000"/>
      </a:lnSpc>
      <a:spcBef>
        <a:spcPts val="133"/>
      </a:spcBef>
      <a:spcAft>
        <a:spcPts val="133"/>
      </a:spcAft>
      <a:buFont typeface="Lucida Grande"/>
      <a:buChar char="–"/>
      <a:defRPr sz="900" kern="1200">
        <a:solidFill>
          <a:srgbClr val="000000"/>
        </a:solidFill>
        <a:latin typeface="+mn-lt"/>
        <a:ea typeface="+mn-ea"/>
        <a:cs typeface="+mn-cs"/>
      </a:defRPr>
    </a:lvl4pPr>
    <a:lvl5pPr marL="572416" indent="-115330" algn="l" defTabSz="1088291" rtl="0" eaLnBrk="1" latinLnBrk="0" hangingPunct="1">
      <a:lnSpc>
        <a:spcPct val="85000"/>
      </a:lnSpc>
      <a:spcBef>
        <a:spcPts val="133"/>
      </a:spcBef>
      <a:spcAft>
        <a:spcPts val="133"/>
      </a:spcAft>
      <a:buFont typeface="Lucida Grande"/>
      <a:buChar char="–"/>
      <a:defRPr sz="800" kern="1200">
        <a:solidFill>
          <a:srgbClr val="000000"/>
        </a:solidFill>
        <a:latin typeface="+mn-lt"/>
        <a:ea typeface="+mn-ea"/>
        <a:cs typeface="+mn-cs"/>
      </a:defRPr>
    </a:lvl5pPr>
    <a:lvl6pPr marL="2720726" algn="l" defTabSz="1088291" rtl="0" eaLnBrk="1" latinLnBrk="0" hangingPunct="1">
      <a:defRPr sz="1400" kern="1200">
        <a:solidFill>
          <a:schemeClr val="tx1"/>
        </a:solidFill>
        <a:latin typeface="+mn-lt"/>
        <a:ea typeface="+mn-ea"/>
        <a:cs typeface="+mn-cs"/>
      </a:defRPr>
    </a:lvl6pPr>
    <a:lvl7pPr marL="3264872" algn="l" defTabSz="1088291" rtl="0" eaLnBrk="1" latinLnBrk="0" hangingPunct="1">
      <a:defRPr sz="1400" kern="1200">
        <a:solidFill>
          <a:schemeClr val="tx1"/>
        </a:solidFill>
        <a:latin typeface="+mn-lt"/>
        <a:ea typeface="+mn-ea"/>
        <a:cs typeface="+mn-cs"/>
      </a:defRPr>
    </a:lvl7pPr>
    <a:lvl8pPr marL="3809017" algn="l" defTabSz="1088291" rtl="0" eaLnBrk="1" latinLnBrk="0" hangingPunct="1">
      <a:defRPr sz="1400" kern="1200">
        <a:solidFill>
          <a:schemeClr val="tx1"/>
        </a:solidFill>
        <a:latin typeface="+mn-lt"/>
        <a:ea typeface="+mn-ea"/>
        <a:cs typeface="+mn-cs"/>
      </a:defRPr>
    </a:lvl8pPr>
    <a:lvl9pPr marL="4353162" algn="l" defTabSz="1088291"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608013"/>
            <a:ext cx="6502400" cy="365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3BA7D1-EE9A-0241-B0CB-67F65CFD4A8F}" type="slidenum">
              <a:rPr lang="en-US" smtClean="0"/>
              <a:pPr/>
              <a:t>1</a:t>
            </a:fld>
            <a:endParaRPr lang="en-US" dirty="0"/>
          </a:p>
        </p:txBody>
      </p:sp>
    </p:spTree>
    <p:extLst>
      <p:ext uri="{BB962C8B-B14F-4D97-AF65-F5344CB8AC3E}">
        <p14:creationId xmlns:p14="http://schemas.microsoft.com/office/powerpoint/2010/main" val="2003904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608013"/>
            <a:ext cx="6502400" cy="3659187"/>
          </a:xfrm>
        </p:spPr>
      </p:sp>
      <p:sp>
        <p:nvSpPr>
          <p:cNvPr id="3" name="Notes Placeholder 2"/>
          <p:cNvSpPr>
            <a:spLocks noGrp="1"/>
          </p:cNvSpPr>
          <p:nvPr>
            <p:ph type="body" idx="1"/>
          </p:nvPr>
        </p:nvSpPr>
        <p:spPr/>
        <p:txBody>
          <a:bodyPr/>
          <a:lstStyle/>
          <a:p>
            <a:r>
              <a:rPr lang="en-US" dirty="0"/>
              <a:t>http://www.cjwdev.com/Software/MSAGUI/Info.html</a:t>
            </a:r>
          </a:p>
        </p:txBody>
      </p:sp>
      <p:sp>
        <p:nvSpPr>
          <p:cNvPr id="4" name="Slide Number Placeholder 3"/>
          <p:cNvSpPr>
            <a:spLocks noGrp="1"/>
          </p:cNvSpPr>
          <p:nvPr>
            <p:ph type="sldNum" sz="quarter" idx="10"/>
          </p:nvPr>
        </p:nvSpPr>
        <p:spPr/>
        <p:txBody>
          <a:bodyPr/>
          <a:lstStyle/>
          <a:p>
            <a:fld id="{113BA7D1-EE9A-0241-B0CB-67F65CFD4A8F}" type="slidenum">
              <a:rPr lang="en-US" smtClean="0"/>
              <a:pPr/>
              <a:t>62</a:t>
            </a:fld>
            <a:endParaRPr lang="en-US"/>
          </a:p>
        </p:txBody>
      </p:sp>
    </p:spTree>
    <p:extLst>
      <p:ext uri="{BB962C8B-B14F-4D97-AF65-F5344CB8AC3E}">
        <p14:creationId xmlns:p14="http://schemas.microsoft.com/office/powerpoint/2010/main" val="3745382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608013"/>
            <a:ext cx="6502400" cy="3659187"/>
          </a:xfrm>
        </p:spPr>
      </p:sp>
      <p:sp>
        <p:nvSpPr>
          <p:cNvPr id="3" name="Notes Placeholder 2"/>
          <p:cNvSpPr>
            <a:spLocks noGrp="1"/>
          </p:cNvSpPr>
          <p:nvPr>
            <p:ph type="body" idx="1"/>
          </p:nvPr>
        </p:nvSpPr>
        <p:spPr/>
        <p:txBody>
          <a:bodyPr/>
          <a:lstStyle/>
          <a:p>
            <a:pPr marL="0" indent="0">
              <a:buNone/>
            </a:pPr>
            <a:r>
              <a:rPr lang="en-US" sz="1400" kern="1200" dirty="0">
                <a:solidFill>
                  <a:srgbClr val="000000"/>
                </a:solidFill>
                <a:effectLst/>
                <a:latin typeface="+mn-lt"/>
                <a:ea typeface="+mn-ea"/>
                <a:cs typeface="+mn-cs"/>
              </a:rPr>
              <a:t>Kurt Moody</a:t>
            </a:r>
          </a:p>
          <a:p>
            <a:r>
              <a:rPr lang="en-US" sz="1400" kern="1200" dirty="0">
                <a:solidFill>
                  <a:srgbClr val="000000"/>
                </a:solidFill>
                <a:effectLst/>
                <a:latin typeface="+mn-lt"/>
                <a:ea typeface="+mn-ea"/>
                <a:cs typeface="+mn-cs"/>
              </a:rPr>
              <a:t>The basic flow of the demo is as follows:</a:t>
            </a:r>
          </a:p>
          <a:p>
            <a:pPr lvl="0"/>
            <a:r>
              <a:rPr lang="en-US" sz="1400" kern="1200" dirty="0">
                <a:solidFill>
                  <a:srgbClr val="000000"/>
                </a:solidFill>
                <a:effectLst/>
                <a:latin typeface="+mn-lt"/>
                <a:ea typeface="+mn-ea"/>
                <a:cs typeface="+mn-cs"/>
              </a:rPr>
              <a:t>Secure HDX connection is established to a XenApp 7.14 Hosted Shared desktop session running in a WS2016 </a:t>
            </a:r>
            <a:r>
              <a:rPr lang="en-US" sz="1400" kern="1200" dirty="0" err="1">
                <a:solidFill>
                  <a:srgbClr val="000000"/>
                </a:solidFill>
                <a:effectLst/>
                <a:latin typeface="+mn-lt"/>
                <a:ea typeface="+mn-ea"/>
                <a:cs typeface="+mn-cs"/>
              </a:rPr>
              <a:t>DataCenter</a:t>
            </a:r>
            <a:r>
              <a:rPr lang="en-US" sz="1400" kern="1200" dirty="0">
                <a:solidFill>
                  <a:srgbClr val="000000"/>
                </a:solidFill>
                <a:effectLst/>
                <a:latin typeface="+mn-lt"/>
                <a:ea typeface="+mn-ea"/>
                <a:cs typeface="+mn-cs"/>
              </a:rPr>
              <a:t> Edition Guest VM on WS2016 Hyper-V.</a:t>
            </a:r>
          </a:p>
          <a:p>
            <a:pPr lvl="0"/>
            <a:r>
              <a:rPr lang="en-US" sz="1400" kern="1200" dirty="0" err="1">
                <a:solidFill>
                  <a:srgbClr val="000000"/>
                </a:solidFill>
                <a:effectLst/>
                <a:latin typeface="+mn-lt"/>
                <a:ea typeface="+mn-ea"/>
                <a:cs typeface="+mn-cs"/>
              </a:rPr>
              <a:t>Msinfo</a:t>
            </a:r>
            <a:r>
              <a:rPr lang="en-US" sz="1400" kern="1200" dirty="0">
                <a:solidFill>
                  <a:srgbClr val="000000"/>
                </a:solidFill>
                <a:effectLst/>
                <a:latin typeface="+mn-lt"/>
                <a:ea typeface="+mn-ea"/>
                <a:cs typeface="+mn-cs"/>
              </a:rPr>
              <a:t> is launched to display that Credential Guard is not yet enabled on this XenApp Server.</a:t>
            </a:r>
          </a:p>
          <a:p>
            <a:pPr lvl="0"/>
            <a:r>
              <a:rPr lang="en-US" sz="1400" kern="1200" dirty="0" err="1">
                <a:solidFill>
                  <a:srgbClr val="000000"/>
                </a:solidFill>
                <a:effectLst/>
                <a:latin typeface="+mn-lt"/>
                <a:ea typeface="+mn-ea"/>
                <a:cs typeface="+mn-cs"/>
              </a:rPr>
              <a:t>Mimikatz</a:t>
            </a:r>
            <a:r>
              <a:rPr lang="en-US" sz="1400" kern="1200" dirty="0">
                <a:solidFill>
                  <a:srgbClr val="000000"/>
                </a:solidFill>
                <a:effectLst/>
                <a:latin typeface="+mn-lt"/>
                <a:ea typeface="+mn-ea"/>
                <a:cs typeface="+mn-cs"/>
              </a:rPr>
              <a:t> is used to dump the LSA information in a command prompt</a:t>
            </a:r>
          </a:p>
          <a:p>
            <a:pPr lvl="0"/>
            <a:r>
              <a:rPr lang="en-US" sz="1400" kern="1200" dirty="0">
                <a:solidFill>
                  <a:srgbClr val="000000"/>
                </a:solidFill>
                <a:effectLst/>
                <a:latin typeface="+mn-lt"/>
                <a:ea typeface="+mn-ea"/>
                <a:cs typeface="+mn-cs"/>
              </a:rPr>
              <a:t>We highlight that MalUser01 is found and that we can see the three hashes that may be used by a bad actor to initiate a “Pass-the-Hash” style attack if a user session has been compromised.</a:t>
            </a:r>
          </a:p>
          <a:p>
            <a:pPr lvl="0"/>
            <a:r>
              <a:rPr lang="en-US" sz="1400" kern="1200" dirty="0">
                <a:solidFill>
                  <a:srgbClr val="000000"/>
                </a:solidFill>
                <a:effectLst/>
                <a:latin typeface="+mn-lt"/>
                <a:ea typeface="+mn-ea"/>
                <a:cs typeface="+mn-cs"/>
              </a:rPr>
              <a:t>We then launch </a:t>
            </a:r>
            <a:r>
              <a:rPr lang="en-US" sz="1400" kern="1200" dirty="0" err="1">
                <a:solidFill>
                  <a:srgbClr val="000000"/>
                </a:solidFill>
                <a:effectLst/>
                <a:latin typeface="+mn-lt"/>
                <a:ea typeface="+mn-ea"/>
                <a:cs typeface="+mn-cs"/>
              </a:rPr>
              <a:t>gpedit</a:t>
            </a:r>
            <a:r>
              <a:rPr lang="en-US" sz="1400" kern="1200" dirty="0">
                <a:solidFill>
                  <a:srgbClr val="000000"/>
                </a:solidFill>
                <a:effectLst/>
                <a:latin typeface="+mn-lt"/>
                <a:ea typeface="+mn-ea"/>
                <a:cs typeface="+mn-cs"/>
              </a:rPr>
              <a:t> in order to show and enable the GPO for Credential Guard, we reboot</a:t>
            </a:r>
          </a:p>
          <a:p>
            <a:pPr lvl="0"/>
            <a:r>
              <a:rPr lang="en-US" sz="1400" kern="1200" dirty="0">
                <a:solidFill>
                  <a:srgbClr val="000000"/>
                </a:solidFill>
                <a:effectLst/>
                <a:latin typeface="+mn-lt"/>
                <a:ea typeface="+mn-ea"/>
                <a:cs typeface="+mn-cs"/>
              </a:rPr>
              <a:t>Upon reconnecting through HDX we again run </a:t>
            </a:r>
            <a:r>
              <a:rPr lang="en-US" sz="1400" kern="1200" dirty="0" err="1">
                <a:solidFill>
                  <a:srgbClr val="000000"/>
                </a:solidFill>
                <a:effectLst/>
                <a:latin typeface="+mn-lt"/>
                <a:ea typeface="+mn-ea"/>
                <a:cs typeface="+mn-cs"/>
              </a:rPr>
              <a:t>msinfo</a:t>
            </a:r>
            <a:r>
              <a:rPr lang="en-US" sz="1400" kern="1200" dirty="0">
                <a:solidFill>
                  <a:srgbClr val="000000"/>
                </a:solidFill>
                <a:effectLst/>
                <a:latin typeface="+mn-lt"/>
                <a:ea typeface="+mn-ea"/>
                <a:cs typeface="+mn-cs"/>
              </a:rPr>
              <a:t> demonstrating that Credential Guard is now configured and running within the users session.</a:t>
            </a:r>
          </a:p>
          <a:p>
            <a:pPr lvl="0"/>
            <a:r>
              <a:rPr lang="en-US" sz="1400" kern="1200" dirty="0" err="1">
                <a:solidFill>
                  <a:srgbClr val="000000"/>
                </a:solidFill>
                <a:effectLst/>
                <a:latin typeface="+mn-lt"/>
                <a:ea typeface="+mn-ea"/>
                <a:cs typeface="+mn-cs"/>
              </a:rPr>
              <a:t>Mimikatz</a:t>
            </a:r>
            <a:r>
              <a:rPr lang="en-US" sz="1400" kern="1200" dirty="0">
                <a:solidFill>
                  <a:srgbClr val="000000"/>
                </a:solidFill>
                <a:effectLst/>
                <a:latin typeface="+mn-lt"/>
                <a:ea typeface="+mn-ea"/>
                <a:cs typeface="+mn-cs"/>
              </a:rPr>
              <a:t> is used again but this time the </a:t>
            </a:r>
            <a:r>
              <a:rPr lang="en-US" sz="1400" kern="1200" dirty="0" err="1">
                <a:solidFill>
                  <a:srgbClr val="000000"/>
                </a:solidFill>
                <a:effectLst/>
                <a:latin typeface="+mn-lt"/>
                <a:ea typeface="+mn-ea"/>
                <a:cs typeface="+mn-cs"/>
              </a:rPr>
              <a:t>NTLMhash</a:t>
            </a:r>
            <a:r>
              <a:rPr lang="en-US" sz="1400" kern="1200" dirty="0">
                <a:solidFill>
                  <a:srgbClr val="000000"/>
                </a:solidFill>
                <a:effectLst/>
                <a:latin typeface="+mn-lt"/>
                <a:ea typeface="+mn-ea"/>
                <a:cs typeface="+mn-cs"/>
              </a:rPr>
              <a:t> has been further encrypted within the Isolated LSA, blocking a bad actor from using these credentials in a “Pass-the-Hash” style attack.</a:t>
            </a:r>
          </a:p>
          <a:p>
            <a:r>
              <a:rPr lang="en-US" sz="1400" kern="1200" dirty="0">
                <a:solidFill>
                  <a:srgbClr val="000000"/>
                </a:solidFill>
                <a:effectLst/>
                <a:latin typeface="+mn-lt"/>
                <a:ea typeface="+mn-ea"/>
                <a:cs typeface="+mn-cs"/>
              </a:rPr>
              <a:t>We then close out the demo</a:t>
            </a:r>
            <a:endParaRPr lang="en-US" dirty="0"/>
          </a:p>
        </p:txBody>
      </p:sp>
      <p:sp>
        <p:nvSpPr>
          <p:cNvPr id="4" name="Slide Number Placeholder 3"/>
          <p:cNvSpPr>
            <a:spLocks noGrp="1"/>
          </p:cNvSpPr>
          <p:nvPr>
            <p:ph type="sldNum" sz="quarter" idx="10"/>
          </p:nvPr>
        </p:nvSpPr>
        <p:spPr/>
        <p:txBody>
          <a:bodyPr/>
          <a:lstStyle/>
          <a:p>
            <a:fld id="{113BA7D1-EE9A-0241-B0CB-67F65CFD4A8F}" type="slidenum">
              <a:rPr lang="en-US" smtClean="0"/>
              <a:pPr/>
              <a:t>72</a:t>
            </a:fld>
            <a:endParaRPr lang="en-US"/>
          </a:p>
        </p:txBody>
      </p:sp>
    </p:spTree>
    <p:extLst>
      <p:ext uri="{BB962C8B-B14F-4D97-AF65-F5344CB8AC3E}">
        <p14:creationId xmlns:p14="http://schemas.microsoft.com/office/powerpoint/2010/main" val="1341541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113BA7D1-EE9A-0241-B0CB-67F65CFD4A8F}" type="slidenum">
              <a:rPr>
                <a:solidFill>
                  <a:srgbClr val="4D4F53"/>
                </a:solidFill>
                <a:latin typeface="Arial"/>
              </a:rPr>
              <a:pPr/>
              <a:t>5</a:t>
            </a:fld>
            <a:endParaRPr>
              <a:solidFill>
                <a:srgbClr val="4D4F53"/>
              </a:solidFill>
              <a:latin typeface="Arial"/>
            </a:endParaRPr>
          </a:p>
        </p:txBody>
      </p:sp>
      <p:sp>
        <p:nvSpPr>
          <p:cNvPr id="3" name="Slide Image Placeholder 2"/>
          <p:cNvSpPr>
            <a:spLocks noGrp="1" noRot="1" noChangeAspect="1"/>
          </p:cNvSpPr>
          <p:nvPr>
            <p:ph type="sldImg"/>
          </p:nvPr>
        </p:nvSpPr>
        <p:spPr>
          <a:xfrm>
            <a:off x="411163" y="608013"/>
            <a:ext cx="6502400" cy="3659187"/>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43206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608013"/>
            <a:ext cx="6502400" cy="36591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3BA7D1-EE9A-0241-B0CB-67F65CFD4A8F}" type="slidenum">
              <a:rPr lang="en-US" smtClean="0"/>
              <a:pPr/>
              <a:t>41</a:t>
            </a:fld>
            <a:endParaRPr lang="en-US"/>
          </a:p>
        </p:txBody>
      </p:sp>
    </p:spTree>
    <p:extLst>
      <p:ext uri="{BB962C8B-B14F-4D97-AF65-F5344CB8AC3E}">
        <p14:creationId xmlns:p14="http://schemas.microsoft.com/office/powerpoint/2010/main" val="1613611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411163" y="608013"/>
            <a:ext cx="6502400" cy="3659187"/>
          </a:xfrm>
          <a:ln/>
        </p:spPr>
      </p:sp>
      <p:sp>
        <p:nvSpPr>
          <p:cNvPr id="61443" name="Rectangle 3"/>
          <p:cNvSpPr>
            <a:spLocks noGrp="1" noChangeArrowheads="1"/>
          </p:cNvSpPr>
          <p:nvPr>
            <p:ph type="body" idx="1"/>
          </p:nvPr>
        </p:nvSpPr>
        <p:spPr>
          <a:noFill/>
          <a:ln/>
        </p:spPr>
        <p:txBody>
          <a:bodyPr/>
          <a:lstStyle/>
          <a:p>
            <a:r>
              <a:rPr lang="en-US"/>
              <a:t>Susans – change header to Re-engineering</a:t>
            </a:r>
          </a:p>
          <a:p>
            <a:r>
              <a:rPr lang="en-US"/>
              <a:t>Bullet 2 – “skills vary”</a:t>
            </a:r>
          </a:p>
          <a:p>
            <a:endParaRPr lang="en-US"/>
          </a:p>
          <a:p>
            <a:r>
              <a:rPr lang="en-US"/>
              <a:t>Legacy Applications</a:t>
            </a:r>
          </a:p>
          <a:p>
            <a:pPr lvl="1"/>
            <a:r>
              <a:rPr lang="en-US" i="1"/>
              <a:t>How do I get older but Mission-Critical applications to meet Governance and corporate security requirements without rewriting them? The developers aren’t even part of the company anymore!</a:t>
            </a:r>
            <a:r>
              <a:rPr lang="en-US"/>
              <a:t> </a:t>
            </a:r>
          </a:p>
          <a:p>
            <a:r>
              <a:rPr lang="en-US"/>
              <a:t>ISV Applications</a:t>
            </a:r>
          </a:p>
          <a:p>
            <a:pPr lvl="1"/>
            <a:r>
              <a:rPr lang="en-US" i="1"/>
              <a:t>How do I fix an application I didn’t write?</a:t>
            </a:r>
          </a:p>
          <a:p>
            <a:pPr lvl="1"/>
            <a:r>
              <a:rPr lang="en-US" i="1"/>
              <a:t>How do I mitigate downtime from frequent critical security updates?</a:t>
            </a:r>
          </a:p>
          <a:p>
            <a:pPr lvl="1"/>
            <a:r>
              <a:rPr lang="en-US" i="1"/>
              <a:t>How can I patch my applications 2 weeks from the end of the quarter?</a:t>
            </a:r>
          </a:p>
          <a:p>
            <a:r>
              <a:rPr lang="en-US"/>
              <a:t>Webserver software vulnerabilities</a:t>
            </a:r>
          </a:p>
          <a:p>
            <a:pPr lvl="1"/>
            <a:r>
              <a:rPr lang="en-US" i="1"/>
              <a:t>How do I keep my site up while my vendor writes a patch?</a:t>
            </a:r>
          </a:p>
          <a:p>
            <a:endParaRPr lang="en-US"/>
          </a:p>
        </p:txBody>
      </p:sp>
    </p:spTree>
    <p:extLst>
      <p:ext uri="{BB962C8B-B14F-4D97-AF65-F5344CB8AC3E}">
        <p14:creationId xmlns:p14="http://schemas.microsoft.com/office/powerpoint/2010/main" val="339266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608013"/>
            <a:ext cx="6502400" cy="3659187"/>
          </a:xfrm>
        </p:spPr>
      </p:sp>
      <p:sp>
        <p:nvSpPr>
          <p:cNvPr id="3" name="Notes Placeholder 2"/>
          <p:cNvSpPr>
            <a:spLocks noGrp="1"/>
          </p:cNvSpPr>
          <p:nvPr>
            <p:ph type="body" idx="1"/>
          </p:nvPr>
        </p:nvSpPr>
        <p:spPr/>
        <p:txBody>
          <a:bodyPr>
            <a:normAutofit/>
          </a:bodyPr>
          <a:lstStyle/>
          <a:p>
            <a:r>
              <a:rPr lang="en-US"/>
              <a:t>http://www.h-online.com/security/news/item/Study-confirms-demise-of-the-myth-of-attacks-from-within-915494.html</a:t>
            </a:r>
          </a:p>
          <a:p>
            <a:endParaRPr lang="en-US"/>
          </a:p>
        </p:txBody>
      </p:sp>
      <p:sp>
        <p:nvSpPr>
          <p:cNvPr id="4" name="Slide Number Placeholder 3"/>
          <p:cNvSpPr>
            <a:spLocks noGrp="1"/>
          </p:cNvSpPr>
          <p:nvPr>
            <p:ph type="sldNum" sz="quarter" idx="10"/>
          </p:nvPr>
        </p:nvSpPr>
        <p:spPr/>
        <p:txBody>
          <a:bodyPr/>
          <a:lstStyle/>
          <a:p>
            <a:pPr>
              <a:defRPr/>
            </a:pPr>
            <a:fld id="{7203375E-CEC1-4AC3-BBFC-3A408BFC860A}" type="slidenum">
              <a:rPr lang="en-US" smtClean="0"/>
              <a:pPr>
                <a:defRPr/>
              </a:pPr>
              <a:t>47</a:t>
            </a:fld>
            <a:endParaRPr lang="en-US"/>
          </a:p>
        </p:txBody>
      </p:sp>
    </p:spTree>
    <p:extLst>
      <p:ext uri="{BB962C8B-B14F-4D97-AF65-F5344CB8AC3E}">
        <p14:creationId xmlns:p14="http://schemas.microsoft.com/office/powerpoint/2010/main" val="318368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608013"/>
            <a:ext cx="6502400" cy="3659187"/>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AA6BDAD-9360-4B2D-AAC2-37CB2C6D4BA7}" type="slidenum">
              <a:rPr lang="en-US" smtClean="0"/>
              <a:pPr/>
              <a:t>49</a:t>
            </a:fld>
            <a:endParaRPr lang="en-US"/>
          </a:p>
        </p:txBody>
      </p:sp>
    </p:spTree>
    <p:extLst>
      <p:ext uri="{BB962C8B-B14F-4D97-AF65-F5344CB8AC3E}">
        <p14:creationId xmlns:p14="http://schemas.microsoft.com/office/powerpoint/2010/main" val="1663422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608013"/>
            <a:ext cx="6502400" cy="3659187"/>
          </a:xfrm>
        </p:spPr>
      </p:sp>
      <p:sp>
        <p:nvSpPr>
          <p:cNvPr id="3" name="Notes Placeholder 2"/>
          <p:cNvSpPr>
            <a:spLocks noGrp="1"/>
          </p:cNvSpPr>
          <p:nvPr>
            <p:ph type="body" idx="1"/>
          </p:nvPr>
        </p:nvSpPr>
        <p:spPr/>
        <p:txBody>
          <a:bodyPr>
            <a:normAutofit fontScale="92500" lnSpcReduction="10000"/>
          </a:bodyPr>
          <a:lstStyle/>
          <a:p>
            <a:endParaRPr lang="en-US"/>
          </a:p>
          <a:p>
            <a:r>
              <a:rPr lang="en-US"/>
              <a:t>The Hybrid Security model:</a:t>
            </a:r>
          </a:p>
          <a:p>
            <a:endParaRPr lang="en-US"/>
          </a:p>
          <a:p>
            <a:r>
              <a:rPr lang="en-US"/>
              <a:t> - We have moved </a:t>
            </a:r>
            <a:r>
              <a:rPr lang="en-US" err="1"/>
              <a:t>AppFw</a:t>
            </a:r>
            <a:r>
              <a:rPr lang="en-US"/>
              <a:t> security model to combine best of both the worlds resulting into Hybrid model</a:t>
            </a:r>
          </a:p>
          <a:p>
            <a:r>
              <a:rPr lang="en-US"/>
              <a:t> - Negative Security Model </a:t>
            </a:r>
          </a:p>
          <a:p>
            <a:r>
              <a:rPr lang="en-US"/>
              <a:t>	- Provides protection against all known threats</a:t>
            </a:r>
          </a:p>
          <a:p>
            <a:r>
              <a:rPr lang="en-US"/>
              <a:t>	- Makes it easy to deploy our solution with signatures for known vulnerabilities</a:t>
            </a:r>
          </a:p>
          <a:p>
            <a:r>
              <a:rPr lang="en-US"/>
              <a:t>	- New signatures can always be downloaded and applied in run time</a:t>
            </a:r>
          </a:p>
          <a:p>
            <a:r>
              <a:rPr lang="en-US"/>
              <a:t> - Positive Security Model</a:t>
            </a:r>
          </a:p>
          <a:p>
            <a:r>
              <a:rPr lang="en-US"/>
              <a:t>	- Core value proposition driven with the learning ability</a:t>
            </a:r>
          </a:p>
          <a:p>
            <a:r>
              <a:rPr lang="en-US"/>
              <a:t>	- Rock solid deployment model, proven for many years</a:t>
            </a:r>
          </a:p>
          <a:p>
            <a:r>
              <a:rPr lang="en-US"/>
              <a:t>	- Requires time to learn the Application environment</a:t>
            </a:r>
          </a:p>
          <a:p>
            <a:r>
              <a:rPr lang="en-US"/>
              <a:t>	- After you deploy the learnt rules, everything else becomes negative</a:t>
            </a:r>
          </a:p>
          <a:p>
            <a:endParaRPr lang="en-US"/>
          </a:p>
          <a:p>
            <a:r>
              <a:rPr lang="en-US"/>
              <a:t> - With the next release we are combining these 2 models and providing Hybrid approach</a:t>
            </a:r>
          </a:p>
          <a:p>
            <a:r>
              <a:rPr lang="en-US"/>
              <a:t> - Protects against all known and unknown threats</a:t>
            </a:r>
          </a:p>
          <a:p>
            <a:endParaRPr lang="en-US"/>
          </a:p>
        </p:txBody>
      </p:sp>
      <p:sp>
        <p:nvSpPr>
          <p:cNvPr id="4" name="Slide Number Placeholder 3"/>
          <p:cNvSpPr>
            <a:spLocks noGrp="1"/>
          </p:cNvSpPr>
          <p:nvPr>
            <p:ph type="sldNum" sz="quarter" idx="10"/>
          </p:nvPr>
        </p:nvSpPr>
        <p:spPr/>
        <p:txBody>
          <a:bodyPr/>
          <a:lstStyle/>
          <a:p>
            <a:pPr>
              <a:defRPr/>
            </a:pPr>
            <a:fld id="{7203375E-CEC1-4AC3-BBFC-3A408BFC860A}" type="slidenum">
              <a:rPr lang="en-US" smtClean="0"/>
              <a:pPr>
                <a:defRPr/>
              </a:pPr>
              <a:t>50</a:t>
            </a:fld>
            <a:endParaRPr lang="en-US"/>
          </a:p>
        </p:txBody>
      </p:sp>
    </p:spTree>
    <p:extLst>
      <p:ext uri="{BB962C8B-B14F-4D97-AF65-F5344CB8AC3E}">
        <p14:creationId xmlns:p14="http://schemas.microsoft.com/office/powerpoint/2010/main" val="1955388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132FA9-38DD-4F7B-B2B8-C216C52C0E53}" type="slidenum">
              <a:rPr lang="en-US"/>
              <a:pPr/>
              <a:t>51</a:t>
            </a:fld>
            <a:endParaRPr lang="en-US"/>
          </a:p>
        </p:txBody>
      </p:sp>
      <p:sp>
        <p:nvSpPr>
          <p:cNvPr id="261122" name="Rectangle 2"/>
          <p:cNvSpPr>
            <a:spLocks noGrp="1" noRot="1" noChangeAspect="1" noChangeArrowheads="1" noTextEdit="1"/>
          </p:cNvSpPr>
          <p:nvPr>
            <p:ph type="sldImg"/>
          </p:nvPr>
        </p:nvSpPr>
        <p:spPr>
          <a:xfrm>
            <a:off x="411163" y="608013"/>
            <a:ext cx="6502400" cy="3659187"/>
          </a:xfrm>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669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608013"/>
            <a:ext cx="6502400" cy="3659187"/>
          </a:xfrm>
        </p:spPr>
      </p:sp>
      <p:sp>
        <p:nvSpPr>
          <p:cNvPr id="3" name="Notes Placeholder 2"/>
          <p:cNvSpPr>
            <a:spLocks noGrp="1"/>
          </p:cNvSpPr>
          <p:nvPr>
            <p:ph type="body" idx="1"/>
          </p:nvPr>
        </p:nvSpPr>
        <p:spPr/>
        <p:txBody>
          <a:bodyPr/>
          <a:lstStyle/>
          <a:p>
            <a:r>
              <a:rPr lang="en-US" dirty="0"/>
              <a:t>https://www.microsoft.com/en-us/download/details.aspx?id=46899</a:t>
            </a:r>
          </a:p>
        </p:txBody>
      </p:sp>
      <p:sp>
        <p:nvSpPr>
          <p:cNvPr id="4" name="Slide Number Placeholder 3"/>
          <p:cNvSpPr>
            <a:spLocks noGrp="1"/>
          </p:cNvSpPr>
          <p:nvPr>
            <p:ph type="sldNum" sz="quarter" idx="10"/>
          </p:nvPr>
        </p:nvSpPr>
        <p:spPr/>
        <p:txBody>
          <a:bodyPr/>
          <a:lstStyle/>
          <a:p>
            <a:fld id="{113BA7D1-EE9A-0241-B0CB-67F65CFD4A8F}" type="slidenum">
              <a:rPr lang="en-US" smtClean="0"/>
              <a:pPr/>
              <a:t>59</a:t>
            </a:fld>
            <a:endParaRPr lang="en-US"/>
          </a:p>
        </p:txBody>
      </p:sp>
    </p:spTree>
    <p:extLst>
      <p:ext uri="{BB962C8B-B14F-4D97-AF65-F5344CB8AC3E}">
        <p14:creationId xmlns:p14="http://schemas.microsoft.com/office/powerpoint/2010/main" val="407829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tif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8ABE3C1-DBE1-495D-B57B-2849774B866A}"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BA7D1-EE9A-0241-B0CB-67F65CFD4A8F}" type="slidenum">
              <a:rPr lang="uk-UA" smtClean="0">
                <a:solidFill>
                  <a:srgbClr val="414141"/>
                </a:solidFill>
                <a:latin typeface="Arial"/>
              </a:rPr>
              <a:pPr/>
              <a:t>‹#›</a:t>
            </a:fld>
            <a:endParaRPr lang="uk-UA">
              <a:solidFill>
                <a:srgbClr val="414141"/>
              </a:solidFill>
              <a:latin typeface="Arial"/>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A3F48C-C7C6-4055-9F49-3777875E72AE}"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BA7D1-EE9A-0241-B0CB-67F65CFD4A8F}" type="slidenum">
              <a:rPr lang="uk-UA" smtClean="0">
                <a:solidFill>
                  <a:srgbClr val="414141"/>
                </a:solidFill>
                <a:latin typeface="Arial"/>
              </a:rPr>
              <a:pPr/>
              <a:t>‹#›</a:t>
            </a:fld>
            <a:endParaRPr lang="uk-UA">
              <a:solidFill>
                <a:srgbClr val="414141"/>
              </a:solidFill>
              <a:latin typeface="Arial"/>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8E61D-D431-422C-9764-11DAFE33AB63}"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BA7D1-EE9A-0241-B0CB-67F65CFD4A8F}" type="slidenum">
              <a:rPr lang="uk-UA" smtClean="0">
                <a:solidFill>
                  <a:srgbClr val="414141"/>
                </a:solidFill>
                <a:latin typeface="Arial"/>
              </a:rPr>
              <a:pPr/>
              <a:t>‹#›</a:t>
            </a:fld>
            <a:endParaRPr lang="uk-UA">
              <a:solidFill>
                <a:srgbClr val="414141"/>
              </a:solidFill>
              <a:latin typeface="Arial"/>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423168" y="3250983"/>
            <a:ext cx="7491615" cy="646331"/>
          </a:xfrm>
          <a:prstGeom prst="rect">
            <a:avLst/>
          </a:prstGeom>
        </p:spPr>
        <p:txBody>
          <a:bodyPr wrap="square" anchor="b" anchorCtr="0">
            <a:spAutoFit/>
          </a:bodyPr>
          <a:lstStyle>
            <a:lvl1pPr marL="0" indent="0">
              <a:buNone/>
              <a:defRPr sz="3600">
                <a:solidFill>
                  <a:schemeClr val="accent1"/>
                </a:solidFill>
              </a:defRPr>
            </a:lvl1pPr>
          </a:lstStyle>
          <a:p>
            <a:pPr lvl="0"/>
            <a:r>
              <a:rPr lang="en-US" dirty="0"/>
              <a:t>Presentation Title Placeholder</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3907" y="1940843"/>
            <a:ext cx="1280054" cy="530308"/>
          </a:xfrm>
          <a:prstGeom prst="rect">
            <a:avLst/>
          </a:prstGeom>
          <a:noFill/>
          <a:ln>
            <a:noFill/>
          </a:ln>
        </p:spPr>
      </p:pic>
      <p:sp>
        <p:nvSpPr>
          <p:cNvPr id="14" name="Text Placeholder 5"/>
          <p:cNvSpPr>
            <a:spLocks noGrp="1"/>
          </p:cNvSpPr>
          <p:nvPr>
            <p:ph type="body" sz="quarter" idx="13" hasCustomPrompt="1"/>
          </p:nvPr>
        </p:nvSpPr>
        <p:spPr>
          <a:xfrm>
            <a:off x="444162" y="3886990"/>
            <a:ext cx="7470622" cy="325303"/>
          </a:xfrm>
          <a:prstGeom prst="rect">
            <a:avLst/>
          </a:prstGeom>
        </p:spPr>
        <p:txBody>
          <a:bodyPr wrap="square" anchor="t" anchorCtr="0">
            <a:spAutoFit/>
          </a:bodyPr>
          <a:lstStyle>
            <a:lvl1pPr marL="0" indent="0" algn="l" defTabSz="1088291" rtl="0" eaLnBrk="1" latinLnBrk="0" hangingPunct="1">
              <a:lnSpc>
                <a:spcPts val="1700"/>
              </a:lnSpc>
              <a:buNone/>
              <a:defRPr lang="en-US" sz="2000" kern="1200" cap="none" spc="0" baseline="0" dirty="0" smtClean="0">
                <a:solidFill>
                  <a:srgbClr val="FFFFFF">
                    <a:lumMod val="50000"/>
                  </a:srgbClr>
                </a:solidFill>
                <a:latin typeface="+mn-lt"/>
                <a:ea typeface="+mn-ea"/>
                <a:cs typeface="+mn-cs"/>
              </a:defRPr>
            </a:lvl1pPr>
          </a:lstStyle>
          <a:p>
            <a:pPr marL="0" marR="0" lvl="0" indent="0" algn="l" defTabSz="1088291" rtl="0" eaLnBrk="1" fontAlgn="auto" latinLnBrk="0" hangingPunct="1">
              <a:lnSpc>
                <a:spcPts val="17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rial"/>
                <a:ea typeface="+mn-ea"/>
                <a:cs typeface="+mn-cs"/>
              </a:rPr>
              <a:t>Subtitle Placeholder</a:t>
            </a:r>
          </a:p>
        </p:txBody>
      </p:sp>
      <p:sp>
        <p:nvSpPr>
          <p:cNvPr id="25" name="Text Placeholder 8"/>
          <p:cNvSpPr>
            <a:spLocks noGrp="1"/>
          </p:cNvSpPr>
          <p:nvPr>
            <p:ph type="body" sz="quarter" idx="18" hasCustomPrompt="1"/>
          </p:nvPr>
        </p:nvSpPr>
        <p:spPr>
          <a:xfrm>
            <a:off x="447272" y="4484152"/>
            <a:ext cx="7467511" cy="365760"/>
          </a:xfrm>
        </p:spPr>
        <p:txBody>
          <a:bodyPr anchor="ctr"/>
          <a:lstStyle>
            <a:lvl1pPr marL="0" indent="0">
              <a:buNone/>
              <a:defRPr sz="1800"/>
            </a:lvl1pPr>
          </a:lstStyle>
          <a:p>
            <a:pPr lvl="0"/>
            <a:r>
              <a:rPr lang="en-US" dirty="0"/>
              <a:t>Presenter</a:t>
            </a:r>
          </a:p>
        </p:txBody>
      </p:sp>
      <p:sp>
        <p:nvSpPr>
          <p:cNvPr id="27" name="Text Placeholder 8"/>
          <p:cNvSpPr>
            <a:spLocks noGrp="1"/>
          </p:cNvSpPr>
          <p:nvPr>
            <p:ph type="body" sz="quarter" idx="19" hasCustomPrompt="1"/>
          </p:nvPr>
        </p:nvSpPr>
        <p:spPr>
          <a:xfrm>
            <a:off x="452516" y="4818713"/>
            <a:ext cx="7462267" cy="365760"/>
          </a:xfrm>
        </p:spPr>
        <p:txBody>
          <a:bodyPr anchor="ctr"/>
          <a:lstStyle>
            <a:lvl1pPr marL="0" indent="0">
              <a:buNone/>
              <a:defRPr sz="1800"/>
            </a:lvl1pPr>
          </a:lstStyle>
          <a:p>
            <a:pPr lvl="0"/>
            <a:r>
              <a:rPr lang="en-US" dirty="0"/>
              <a:t>Job Title</a:t>
            </a:r>
          </a:p>
        </p:txBody>
      </p:sp>
      <p:sp>
        <p:nvSpPr>
          <p:cNvPr id="30" name="Text Placeholder 8"/>
          <p:cNvSpPr>
            <a:spLocks noGrp="1"/>
          </p:cNvSpPr>
          <p:nvPr>
            <p:ph type="body" sz="quarter" idx="20" hasCustomPrompt="1"/>
          </p:nvPr>
        </p:nvSpPr>
        <p:spPr>
          <a:xfrm>
            <a:off x="452516" y="5153273"/>
            <a:ext cx="7462267" cy="365760"/>
          </a:xfrm>
        </p:spPr>
        <p:txBody>
          <a:bodyPr anchor="ctr"/>
          <a:lstStyle>
            <a:lvl1pPr marL="0" indent="0">
              <a:buNone/>
              <a:defRPr sz="1800"/>
            </a:lvl1pPr>
          </a:lstStyle>
          <a:p>
            <a:pPr lvl="0"/>
            <a:r>
              <a:rPr lang="en-US" dirty="0"/>
              <a:t>Date</a:t>
            </a:r>
          </a:p>
        </p:txBody>
      </p:sp>
      <p:pic>
        <p:nvPicPr>
          <p:cNvPr id="16" name="Picture Placeholder 13" descr="Overhead_RGB_lowres.jpg"/>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8128000" y="1"/>
            <a:ext cx="4060825" cy="6857999"/>
          </a:xfrm>
          <a:prstGeom prst="rect">
            <a:avLst/>
          </a:prstGeom>
        </p:spPr>
      </p:pic>
      <p:pic>
        <p:nvPicPr>
          <p:cNvPr id="2" name="Picture 1"/>
          <p:cNvPicPr>
            <a:picLocks noChangeAspect="1"/>
          </p:cNvPicPr>
          <p:nvPr userDrawn="1"/>
        </p:nvPicPr>
        <p:blipFill rotWithShape="1">
          <a:blip r:embed="rId4"/>
          <a:srcRect l="29359" r="33316"/>
          <a:stretch/>
        </p:blipFill>
        <p:spPr>
          <a:xfrm>
            <a:off x="2393027" y="1669377"/>
            <a:ext cx="2869426" cy="953284"/>
          </a:xfrm>
          <a:prstGeom prst="rect">
            <a:avLst/>
          </a:prstGeom>
        </p:spPr>
      </p:pic>
    </p:spTree>
    <p:extLst>
      <p:ext uri="{BB962C8B-B14F-4D97-AF65-F5344CB8AC3E}">
        <p14:creationId xmlns:p14="http://schemas.microsoft.com/office/powerpoint/2010/main" val="185863046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56" y="78828"/>
            <a:ext cx="11309783" cy="985840"/>
          </a:xfrm>
        </p:spPr>
        <p:txBody>
          <a:bodyPr/>
          <a:lstStyle/>
          <a:p>
            <a:r>
              <a:rPr lang="en-US" dirty="0"/>
              <a:t>Click to Edit Title</a:t>
            </a:r>
          </a:p>
        </p:txBody>
      </p:sp>
      <p:sp>
        <p:nvSpPr>
          <p:cNvPr id="7" name="Content Placeholder 2"/>
          <p:cNvSpPr>
            <a:spLocks noGrp="1"/>
          </p:cNvSpPr>
          <p:nvPr>
            <p:ph sz="quarter" idx="20" hasCustomPrompt="1"/>
          </p:nvPr>
        </p:nvSpPr>
        <p:spPr>
          <a:xfrm>
            <a:off x="448056" y="1600200"/>
            <a:ext cx="11309783" cy="4526280"/>
          </a:xfrm>
          <a:prstGeom prst="rect">
            <a:avLst/>
          </a:prstGeom>
        </p:spPr>
        <p:txBody>
          <a:bodyPr/>
          <a:lstStyle>
            <a:lvl2pPr marL="461963" indent="-231775">
              <a:buFont typeface="Lucida Grande"/>
              <a:buChar char="–"/>
              <a:defRPr sz="2000"/>
            </a:lvl2pPr>
            <a:lvl3pPr>
              <a:defRPr sz="1800"/>
            </a:lvl3pPr>
            <a:lvl4pPr marL="911225" indent="-231775">
              <a:buFont typeface="Lucida Grande"/>
              <a:buChar char="–"/>
              <a:defRPr sz="1600"/>
            </a:lvl4pPr>
            <a:lvl5pP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pic>
        <p:nvPicPr>
          <p:cNvPr id="5" name="Picture 4"/>
          <p:cNvPicPr>
            <a:picLocks noChangeAspect="1"/>
          </p:cNvPicPr>
          <p:nvPr userDrawn="1"/>
        </p:nvPicPr>
        <p:blipFill rotWithShape="1">
          <a:blip r:embed="rId2"/>
          <a:srcRect l="29359" r="57120"/>
          <a:stretch/>
        </p:blipFill>
        <p:spPr>
          <a:xfrm>
            <a:off x="10891050" y="6120716"/>
            <a:ext cx="742931" cy="681319"/>
          </a:xfrm>
          <a:prstGeom prst="rect">
            <a:avLst/>
          </a:prstGeom>
        </p:spPr>
      </p:pic>
    </p:spTree>
    <p:extLst>
      <p:ext uri="{BB962C8B-B14F-4D97-AF65-F5344CB8AC3E}">
        <p14:creationId xmlns:p14="http://schemas.microsoft.com/office/powerpoint/2010/main" val="70502876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gue and Subtit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245649" y="2638250"/>
            <a:ext cx="8525666" cy="985840"/>
          </a:xfrm>
        </p:spPr>
        <p:txBody>
          <a:bodyPr vert="horz" lIns="91440" tIns="45720" rIns="91440" bIns="45720" rtlCol="0" anchor="b" anchorCtr="0">
            <a:noAutofit/>
          </a:bodyPr>
          <a:lstStyle>
            <a:lvl1pPr>
              <a:defRPr lang="en-US" sz="4000" dirty="0">
                <a:solidFill>
                  <a:schemeClr val="accent1"/>
                </a:solidFill>
              </a:defRPr>
            </a:lvl1pPr>
          </a:lstStyle>
          <a:p>
            <a:pPr lvl="0"/>
            <a:r>
              <a:rPr lang="en-US" dirty="0"/>
              <a:t>Segue Placeholder, 40pt</a:t>
            </a:r>
          </a:p>
        </p:txBody>
      </p:sp>
      <p:sp>
        <p:nvSpPr>
          <p:cNvPr id="4" name="Text Placeholder 6"/>
          <p:cNvSpPr>
            <a:spLocks noGrp="1"/>
          </p:cNvSpPr>
          <p:nvPr>
            <p:ph type="body" sz="quarter" idx="16" hasCustomPrompt="1"/>
          </p:nvPr>
        </p:nvSpPr>
        <p:spPr>
          <a:xfrm>
            <a:off x="3245649" y="3599710"/>
            <a:ext cx="8525666" cy="606477"/>
          </a:xfrm>
          <a:prstGeom prst="rect">
            <a:avLst/>
          </a:prstGeo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rgbClr val="7F7F7F"/>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a:t>Subtitle Placeholder</a:t>
            </a:r>
          </a:p>
        </p:txBody>
      </p:sp>
      <p:sp>
        <p:nvSpPr>
          <p:cNvPr id="6" name="TextBox 5"/>
          <p:cNvSpPr txBox="1"/>
          <p:nvPr userDrawn="1"/>
        </p:nvSpPr>
        <p:spPr>
          <a:xfrm>
            <a:off x="3274022" y="6586590"/>
            <a:ext cx="3573544" cy="215444"/>
          </a:xfrm>
          <a:prstGeom prst="rect">
            <a:avLst/>
          </a:prstGeom>
          <a:noFill/>
        </p:spPr>
        <p:txBody>
          <a:bodyPr wrap="square" rtlCol="0">
            <a:spAutoFit/>
          </a:bodyPr>
          <a:lstStyle/>
          <a:p>
            <a:pPr>
              <a:defRPr/>
            </a:pPr>
            <a:r>
              <a:rPr lang="en-US" sz="800">
                <a:solidFill>
                  <a:srgbClr val="FFFFFF"/>
                </a:solidFill>
                <a:latin typeface="Arial" pitchFamily="34" charset="0"/>
                <a:ea typeface="Arial"/>
                <a:cs typeface="Arial"/>
              </a:rPr>
              <a:t>© 2015 Citrix | Confidential</a:t>
            </a:r>
          </a:p>
        </p:txBody>
      </p:sp>
      <p:pic>
        <p:nvPicPr>
          <p:cNvPr id="7" name="Picture Placeholder 4" descr="CITRIX_05312014_architect_01528_1400x2100_300_RGB.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2432050" cy="6858000"/>
          </a:xfrm>
          <a:prstGeom prst="rect">
            <a:avLst/>
          </a:prstGeom>
        </p:spPr>
      </p:pic>
    </p:spTree>
    <p:extLst>
      <p:ext uri="{BB962C8B-B14F-4D97-AF65-F5344CB8AC3E}">
        <p14:creationId xmlns:p14="http://schemas.microsoft.com/office/powerpoint/2010/main" val="175117285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haded Text and Full Image">
    <p:spTree>
      <p:nvGrpSpPr>
        <p:cNvPr id="1" name=""/>
        <p:cNvGrpSpPr/>
        <p:nvPr/>
      </p:nvGrpSpPr>
      <p:grpSpPr>
        <a:xfrm>
          <a:off x="0" y="0"/>
          <a:ext cx="0" cy="0"/>
          <a:chOff x="0" y="0"/>
          <a:chExt cx="0" cy="0"/>
        </a:xfrm>
      </p:grpSpPr>
      <p:pic>
        <p:nvPicPr>
          <p:cNvPr id="4" name="Picture Placeholder 4" descr="CITRIX_05312014_train_05466_2100x1400_300_RGB.jp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216257" cy="6858001"/>
          </a:xfrm>
          <a:prstGeom prst="rect">
            <a:avLst/>
          </a:prstGeom>
        </p:spPr>
      </p:pic>
      <p:sp>
        <p:nvSpPr>
          <p:cNvPr id="6" name="Text Placeholder 5"/>
          <p:cNvSpPr>
            <a:spLocks noGrp="1"/>
          </p:cNvSpPr>
          <p:nvPr>
            <p:ph type="body" sz="quarter" idx="10" hasCustomPrompt="1"/>
          </p:nvPr>
        </p:nvSpPr>
        <p:spPr>
          <a:xfrm>
            <a:off x="409575" y="1677988"/>
            <a:ext cx="11361738" cy="3529012"/>
          </a:xfrm>
          <a:prstGeom prst="rect">
            <a:avLst/>
          </a:prstGeom>
          <a:gradFill>
            <a:gsLst>
              <a:gs pos="49578">
                <a:srgbClr val="050505">
                  <a:alpha val="60000"/>
                </a:srgbClr>
              </a:gs>
              <a:gs pos="67000">
                <a:srgbClr val="050505">
                  <a:alpha val="50000"/>
                </a:srgbClr>
              </a:gs>
              <a:gs pos="36000">
                <a:srgbClr val="050505">
                  <a:alpha val="50000"/>
                </a:srgbClr>
              </a:gs>
              <a:gs pos="0">
                <a:srgbClr val="050505">
                  <a:alpha val="0"/>
                </a:srgbClr>
              </a:gs>
              <a:gs pos="100000">
                <a:srgbClr val="050505">
                  <a:alpha val="0"/>
                </a:srgbClr>
              </a:gs>
            </a:gsLst>
            <a:lin ang="0" scaled="0"/>
          </a:gradFill>
          <a:ln w="9525" cap="flat" cmpd="sng" algn="ctr">
            <a:noFill/>
            <a:prstDash val="solid"/>
            <a:round/>
            <a:headEnd type="none" w="med" len="med"/>
            <a:tailEnd type="none" w="med" len="med"/>
          </a:ln>
          <a:effectLst/>
        </p:spPr>
        <p:txBody>
          <a:bodyPr vert="horz" wrap="none" lIns="138239" tIns="69119" rIns="138239" bIns="69119" numCol="1" rtlCol="0" anchor="ctr" anchorCtr="0" compatLnSpc="1">
            <a:prstTxWarp prst="textNoShape">
              <a:avLst/>
            </a:prstTxWarp>
            <a:normAutofit/>
          </a:bodyPr>
          <a:lstStyle>
            <a:lvl1pPr marL="0" indent="0" algn="ctr">
              <a:lnSpc>
                <a:spcPts val="4300"/>
              </a:lnSpc>
              <a:buNone/>
              <a:defRPr lang="en-US" sz="4000" baseline="0" dirty="0" smtClean="0">
                <a:solidFill>
                  <a:srgbClr val="FFFFFF"/>
                </a:solidFill>
                <a:latin typeface="Arial" charset="0"/>
                <a:cs typeface="Arial" charset="0"/>
              </a:defRPr>
            </a:lvl1pPr>
          </a:lstStyle>
          <a:p>
            <a:pPr marL="0" lvl="0" algn="ctr" defTabSz="1461590" fontAlgn="base">
              <a:spcBef>
                <a:spcPct val="0"/>
              </a:spcBef>
              <a:spcAft>
                <a:spcPct val="0"/>
              </a:spcAft>
            </a:pPr>
            <a:r>
              <a:rPr lang="en-US" dirty="0"/>
              <a:t>Text over large photo placeholder. </a:t>
            </a:r>
            <a:br>
              <a:rPr lang="en-US" dirty="0"/>
            </a:br>
            <a:r>
              <a:rPr lang="en-US" dirty="0"/>
              <a:t>Use with sentences not bullets. Place full </a:t>
            </a:r>
            <a:br>
              <a:rPr lang="en-US" dirty="0"/>
            </a:br>
            <a:r>
              <a:rPr lang="en-US" dirty="0"/>
              <a:t>bleed photo behind text.</a:t>
            </a:r>
          </a:p>
        </p:txBody>
      </p:sp>
    </p:spTree>
    <p:extLst>
      <p:ext uri="{BB962C8B-B14F-4D97-AF65-F5344CB8AC3E}">
        <p14:creationId xmlns:p14="http://schemas.microsoft.com/office/powerpoint/2010/main" val="69880865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gu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246120" y="2638250"/>
            <a:ext cx="8542340" cy="985840"/>
          </a:xfrm>
        </p:spPr>
        <p:txBody>
          <a:bodyPr vert="horz" lIns="91440" tIns="45720" rIns="91440" bIns="45720" rtlCol="0" anchor="b" anchorCtr="0">
            <a:noAutofit/>
          </a:bodyPr>
          <a:lstStyle>
            <a:lvl1pPr>
              <a:defRPr lang="en-US" sz="4000" dirty="0">
                <a:solidFill>
                  <a:srgbClr val="00A1E0"/>
                </a:solidFill>
              </a:defRPr>
            </a:lvl1pPr>
          </a:lstStyle>
          <a:p>
            <a:pPr lvl="0"/>
            <a:r>
              <a:rPr lang="en-US" dirty="0"/>
              <a:t>Segue Placeholder, 40pt</a:t>
            </a:r>
          </a:p>
        </p:txBody>
      </p:sp>
      <p:sp>
        <p:nvSpPr>
          <p:cNvPr id="5" name="TextBox 4"/>
          <p:cNvSpPr txBox="1"/>
          <p:nvPr userDrawn="1"/>
        </p:nvSpPr>
        <p:spPr>
          <a:xfrm>
            <a:off x="3274022" y="6586590"/>
            <a:ext cx="3573544" cy="215444"/>
          </a:xfrm>
          <a:prstGeom prst="rect">
            <a:avLst/>
          </a:prstGeom>
          <a:noFill/>
        </p:spPr>
        <p:txBody>
          <a:bodyPr wrap="square" rtlCol="0">
            <a:spAutoFit/>
          </a:bodyPr>
          <a:lstStyle/>
          <a:p>
            <a:pPr>
              <a:defRPr/>
            </a:pPr>
            <a:r>
              <a:rPr lang="en-US" sz="800">
                <a:solidFill>
                  <a:srgbClr val="FFFFFF"/>
                </a:solidFill>
                <a:latin typeface="Arial" pitchFamily="34" charset="0"/>
                <a:ea typeface="Arial"/>
                <a:cs typeface="Arial"/>
              </a:rPr>
              <a:t>© 2015 Citrix | Confidential</a:t>
            </a:r>
          </a:p>
        </p:txBody>
      </p:sp>
      <p:pic>
        <p:nvPicPr>
          <p:cNvPr id="4" name="Picture 3" descr="Citrix15_AT21815_DataCenterIT_pw_2100x1400_300_RGB (1).jp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2432050" cy="6858000"/>
          </a:xfrm>
          <a:prstGeom prst="rect">
            <a:avLst/>
          </a:prstGeom>
        </p:spPr>
      </p:pic>
    </p:spTree>
    <p:extLst>
      <p:ext uri="{BB962C8B-B14F-4D97-AF65-F5344CB8AC3E}">
        <p14:creationId xmlns:p14="http://schemas.microsoft.com/office/powerpoint/2010/main" val="289032756"/>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56" y="78828"/>
            <a:ext cx="11336947" cy="985840"/>
          </a:xfrm>
        </p:spPr>
        <p:txBody>
          <a:bodyPr/>
          <a:lstStyle/>
          <a:p>
            <a:r>
              <a:rPr lang="en-US" dirty="0"/>
              <a:t>Click to Edit Title</a:t>
            </a:r>
          </a:p>
        </p:txBody>
      </p:sp>
      <p:sp>
        <p:nvSpPr>
          <p:cNvPr id="7"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16552057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08007" y="684213"/>
            <a:ext cx="11376025" cy="506412"/>
          </a:xfrm>
        </p:spPr>
        <p:txBody>
          <a:bodyPr/>
          <a:lstStyle/>
          <a:p>
            <a:r>
              <a:rPr lang="en-US"/>
              <a:t>Click to edit Master title style</a:t>
            </a:r>
          </a:p>
        </p:txBody>
      </p:sp>
      <p:sp>
        <p:nvSpPr>
          <p:cNvPr id="3" name="Content Placeholder 2"/>
          <p:cNvSpPr>
            <a:spLocks noGrp="1"/>
          </p:cNvSpPr>
          <p:nvPr>
            <p:ph sz="quarter" idx="1"/>
          </p:nvPr>
        </p:nvSpPr>
        <p:spPr>
          <a:xfrm>
            <a:off x="508001" y="1573213"/>
            <a:ext cx="5611813" cy="22526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72213" y="1573213"/>
            <a:ext cx="5611812" cy="22526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08001" y="3978285"/>
            <a:ext cx="5611813" cy="22526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72213" y="3978285"/>
            <a:ext cx="5611812" cy="22526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031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420624" y="3250983"/>
            <a:ext cx="7488936" cy="646331"/>
          </a:xfrm>
          <a:prstGeom prst="rect">
            <a:avLst/>
          </a:prstGeom>
        </p:spPr>
        <p:txBody>
          <a:bodyPr wrap="square" anchor="b" anchorCtr="0">
            <a:spAutoFit/>
          </a:bodyPr>
          <a:lstStyle>
            <a:lvl1pPr marL="0" indent="0">
              <a:buNone/>
              <a:defRPr sz="3600">
                <a:solidFill>
                  <a:schemeClr val="accent1"/>
                </a:solidFill>
              </a:defRPr>
            </a:lvl1pPr>
          </a:lstStyle>
          <a:p>
            <a:pPr lvl="0"/>
            <a:r>
              <a:rPr lang="en-US" dirty="0"/>
              <a:t>Presentation Title Placeholder</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3907" y="1940843"/>
            <a:ext cx="1280054" cy="530308"/>
          </a:xfrm>
          <a:prstGeom prst="rect">
            <a:avLst/>
          </a:prstGeom>
          <a:noFill/>
          <a:ln>
            <a:noFill/>
          </a:ln>
        </p:spPr>
      </p:pic>
      <p:sp>
        <p:nvSpPr>
          <p:cNvPr id="14" name="Text Placeholder 5"/>
          <p:cNvSpPr>
            <a:spLocks noGrp="1"/>
          </p:cNvSpPr>
          <p:nvPr>
            <p:ph type="body" sz="quarter" idx="13" hasCustomPrompt="1"/>
          </p:nvPr>
        </p:nvSpPr>
        <p:spPr>
          <a:xfrm>
            <a:off x="444162" y="3886990"/>
            <a:ext cx="7470622" cy="325303"/>
          </a:xfrm>
          <a:prstGeom prst="rect">
            <a:avLst/>
          </a:prstGeom>
        </p:spPr>
        <p:txBody>
          <a:bodyPr wrap="square" anchor="t" anchorCtr="0">
            <a:spAutoFit/>
          </a:bodyPr>
          <a:lstStyle>
            <a:lvl1pPr marL="0" indent="0" algn="l" defTabSz="1088291" rtl="0" eaLnBrk="1" latinLnBrk="0" hangingPunct="1">
              <a:lnSpc>
                <a:spcPts val="1700"/>
              </a:lnSpc>
              <a:buNone/>
              <a:defRPr lang="en-US" sz="2000" kern="1200" cap="none" spc="0" baseline="0" dirty="0" smtClean="0">
                <a:solidFill>
                  <a:srgbClr val="FFFFFF">
                    <a:lumMod val="50000"/>
                  </a:srgbClr>
                </a:solidFill>
                <a:latin typeface="+mn-lt"/>
                <a:ea typeface="+mn-ea"/>
                <a:cs typeface="+mn-cs"/>
              </a:defRPr>
            </a:lvl1pPr>
          </a:lstStyle>
          <a:p>
            <a:pPr marL="0" marR="0" lvl="0" indent="0" algn="l" defTabSz="1088291" rtl="0" eaLnBrk="1" fontAlgn="auto" latinLnBrk="0" hangingPunct="1">
              <a:lnSpc>
                <a:spcPts val="17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rial"/>
                <a:ea typeface="+mn-ea"/>
                <a:cs typeface="+mn-cs"/>
              </a:rPr>
              <a:t>Subtitle Placeholder</a:t>
            </a:r>
          </a:p>
        </p:txBody>
      </p:sp>
      <p:sp>
        <p:nvSpPr>
          <p:cNvPr id="11" name="TextBox 10"/>
          <p:cNvSpPr txBox="1"/>
          <p:nvPr userDrawn="1"/>
        </p:nvSpPr>
        <p:spPr>
          <a:xfrm>
            <a:off x="429994" y="6586591"/>
            <a:ext cx="4348918" cy="215444"/>
          </a:xfrm>
          <a:prstGeom prst="rect">
            <a:avLst/>
          </a:prstGeom>
          <a:noFill/>
        </p:spPr>
        <p:txBody>
          <a:bodyPr wrap="square" rtlCol="0">
            <a:spAutoFit/>
          </a:bodyPr>
          <a:lstStyle/>
          <a:p>
            <a:pPr>
              <a:defRPr/>
            </a:pPr>
            <a:r>
              <a:rPr lang="en-US" sz="800">
                <a:solidFill>
                  <a:srgbClr val="414141"/>
                </a:solidFill>
                <a:latin typeface="Arial"/>
              </a:rPr>
              <a:t> v2 March </a:t>
            </a:r>
            <a:r>
              <a:rPr lang="en-US" sz="800">
                <a:solidFill>
                  <a:srgbClr val="414141"/>
                </a:solidFill>
                <a:latin typeface="Arial" pitchFamily="34" charset="0"/>
                <a:ea typeface="Arial"/>
                <a:cs typeface="Arial"/>
              </a:rPr>
              <a:t>© 2015 Citrix</a:t>
            </a:r>
          </a:p>
        </p:txBody>
      </p:sp>
      <p:pic>
        <p:nvPicPr>
          <p:cNvPr id="10" name="Picture 9" descr="Citrix_Logo_Black_v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7669" y="1933457"/>
            <a:ext cx="1375696" cy="514717"/>
          </a:xfrm>
          <a:prstGeom prst="rect">
            <a:avLst/>
          </a:prstGeom>
        </p:spPr>
      </p:pic>
      <p:sp>
        <p:nvSpPr>
          <p:cNvPr id="25" name="Text Placeholder 8"/>
          <p:cNvSpPr>
            <a:spLocks noGrp="1"/>
          </p:cNvSpPr>
          <p:nvPr>
            <p:ph type="body" sz="quarter" idx="18" hasCustomPrompt="1"/>
          </p:nvPr>
        </p:nvSpPr>
        <p:spPr>
          <a:xfrm>
            <a:off x="447272" y="4484152"/>
            <a:ext cx="7467511" cy="365760"/>
          </a:xfrm>
        </p:spPr>
        <p:txBody>
          <a:bodyPr anchor="ctr"/>
          <a:lstStyle>
            <a:lvl1pPr marL="0" indent="0">
              <a:buNone/>
              <a:defRPr sz="1800"/>
            </a:lvl1pPr>
          </a:lstStyle>
          <a:p>
            <a:pPr lvl="0"/>
            <a:r>
              <a:rPr lang="en-US" dirty="0"/>
              <a:t>Presenter</a:t>
            </a:r>
          </a:p>
        </p:txBody>
      </p:sp>
      <p:sp>
        <p:nvSpPr>
          <p:cNvPr id="27" name="Text Placeholder 8"/>
          <p:cNvSpPr>
            <a:spLocks noGrp="1"/>
          </p:cNvSpPr>
          <p:nvPr>
            <p:ph type="body" sz="quarter" idx="19" hasCustomPrompt="1"/>
          </p:nvPr>
        </p:nvSpPr>
        <p:spPr>
          <a:xfrm>
            <a:off x="452516" y="4818713"/>
            <a:ext cx="7462267" cy="365760"/>
          </a:xfrm>
        </p:spPr>
        <p:txBody>
          <a:bodyPr anchor="ctr"/>
          <a:lstStyle>
            <a:lvl1pPr marL="0" indent="0">
              <a:buNone/>
              <a:defRPr sz="1800"/>
            </a:lvl1pPr>
          </a:lstStyle>
          <a:p>
            <a:pPr lvl="0"/>
            <a:r>
              <a:rPr lang="en-US" dirty="0"/>
              <a:t>Job Title</a:t>
            </a:r>
          </a:p>
        </p:txBody>
      </p:sp>
      <p:sp>
        <p:nvSpPr>
          <p:cNvPr id="30" name="Text Placeholder 8"/>
          <p:cNvSpPr>
            <a:spLocks noGrp="1"/>
          </p:cNvSpPr>
          <p:nvPr>
            <p:ph type="body" sz="quarter" idx="20" hasCustomPrompt="1"/>
          </p:nvPr>
        </p:nvSpPr>
        <p:spPr>
          <a:xfrm>
            <a:off x="452516" y="5153273"/>
            <a:ext cx="7462267" cy="365760"/>
          </a:xfrm>
        </p:spPr>
        <p:txBody>
          <a:bodyPr anchor="ctr"/>
          <a:lstStyle>
            <a:lvl1pPr marL="0" indent="0">
              <a:buNone/>
              <a:defRPr sz="1800"/>
            </a:lvl1pPr>
          </a:lstStyle>
          <a:p>
            <a:pPr lvl="0"/>
            <a:r>
              <a:rPr lang="en-US" dirty="0"/>
              <a:t>Date</a:t>
            </a:r>
          </a:p>
        </p:txBody>
      </p:sp>
      <p:pic>
        <p:nvPicPr>
          <p:cNvPr id="17" name="Picture Placeholder 2" descr="Collaboration_RGB_lowres.jp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8128000" y="1"/>
            <a:ext cx="4060825" cy="6857999"/>
          </a:xfrm>
          <a:prstGeom prst="rect">
            <a:avLst/>
          </a:prstGeom>
        </p:spPr>
      </p:pic>
    </p:spTree>
    <p:extLst>
      <p:ext uri="{BB962C8B-B14F-4D97-AF65-F5344CB8AC3E}">
        <p14:creationId xmlns:p14="http://schemas.microsoft.com/office/powerpoint/2010/main" val="2082058171"/>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E42F4-6EEF-4EF7-8ED4-2208F0F89A08}"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pic>
        <p:nvPicPr>
          <p:cNvPr id="7" name="Picture 6"/>
          <p:cNvPicPr>
            <a:picLocks noChangeAspect="1" noChangeArrowheads="1"/>
          </p:cNvPicPr>
          <p:nvPr userDrawn="1"/>
        </p:nvPicPr>
        <p:blipFill>
          <a:blip r:embed="rId2">
            <a:lum contrast="-40000"/>
          </a:blip>
          <a:srcRect/>
          <a:stretch>
            <a:fillRect/>
          </a:stretch>
        </p:blipFill>
        <p:spPr bwMode="auto">
          <a:xfrm>
            <a:off x="5669869" y="6383627"/>
            <a:ext cx="849086" cy="356647"/>
          </a:xfrm>
          <a:prstGeom prst="rect">
            <a:avLst/>
          </a:prstGeom>
          <a:noFill/>
          <a:ln w="12700" cap="rnd">
            <a:noFill/>
            <a:round/>
            <a:headEnd/>
            <a:tailEnd/>
          </a:ln>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3622" y="78828"/>
            <a:ext cx="11311128" cy="985840"/>
          </a:xfrm>
        </p:spPr>
        <p:txBody>
          <a:bodyPr/>
          <a:lstStyle/>
          <a:p>
            <a:r>
              <a:rPr lang="en-US" dirty="0"/>
              <a:t>Click to Edit Title</a:t>
            </a:r>
          </a:p>
        </p:txBody>
      </p:sp>
      <p:sp>
        <p:nvSpPr>
          <p:cNvPr id="3" name="Text Placeholder 6"/>
          <p:cNvSpPr>
            <a:spLocks noGrp="1"/>
          </p:cNvSpPr>
          <p:nvPr>
            <p:ph type="body" sz="quarter" idx="16" hasCustomPrompt="1"/>
          </p:nvPr>
        </p:nvSpPr>
        <p:spPr>
          <a:xfrm>
            <a:off x="443622" y="1033137"/>
            <a:ext cx="11311128" cy="606477"/>
          </a:xfrm>
          <a:prstGeom prst="rect">
            <a:avLst/>
          </a:prstGeo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rgbClr val="7F7F7F"/>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a:t>Subtitle Placeholder</a:t>
            </a:r>
          </a:p>
        </p:txBody>
      </p:sp>
      <p:sp>
        <p:nvSpPr>
          <p:cNvPr id="6"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350523228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56" y="78828"/>
            <a:ext cx="11309783" cy="985840"/>
          </a:xfrm>
        </p:spPr>
        <p:txBody>
          <a:bodyPr/>
          <a:lstStyle/>
          <a:p>
            <a:r>
              <a:rPr lang="en-US" dirty="0"/>
              <a:t>Click to Edit Title</a:t>
            </a:r>
          </a:p>
        </p:txBody>
      </p:sp>
      <p:sp>
        <p:nvSpPr>
          <p:cNvPr id="3" name="Text Placeholder 6"/>
          <p:cNvSpPr>
            <a:spLocks noGrp="1"/>
          </p:cNvSpPr>
          <p:nvPr>
            <p:ph type="body" sz="quarter" idx="16" hasCustomPrompt="1"/>
          </p:nvPr>
        </p:nvSpPr>
        <p:spPr>
          <a:xfrm>
            <a:off x="448056" y="1033137"/>
            <a:ext cx="11309783" cy="606477"/>
          </a:xfrm>
          <a:prstGeom prst="rect">
            <a:avLst/>
          </a:prstGeo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rgbClr val="7F7F7F"/>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a:t>Subtitle Placeholder</a:t>
            </a:r>
          </a:p>
        </p:txBody>
      </p:sp>
      <p:sp>
        <p:nvSpPr>
          <p:cNvPr id="7" name="Content Placeholder 2"/>
          <p:cNvSpPr>
            <a:spLocks noGrp="1"/>
          </p:cNvSpPr>
          <p:nvPr>
            <p:ph sz="quarter" idx="20" hasCustomPrompt="1"/>
          </p:nvPr>
        </p:nvSpPr>
        <p:spPr>
          <a:xfrm>
            <a:off x="448059" y="1874574"/>
            <a:ext cx="11320082" cy="4251325"/>
          </a:xfrm>
          <a:prstGeom prst="rect">
            <a:avLst/>
          </a:prstGeom>
        </p:spPr>
        <p:txBody>
          <a:bodyPr/>
          <a:lstStyle>
            <a:lvl2pPr marL="461963" indent="-231775">
              <a:buFont typeface="Lucida Grande"/>
              <a:buChar char="–"/>
              <a:defRPr sz="2000"/>
            </a:lvl2pPr>
            <a:lvl3pPr>
              <a:defRPr sz="1800"/>
            </a:lvl3pPr>
            <a:lvl4pPr marL="911225" indent="-231775">
              <a:buFont typeface="Lucida Grande"/>
              <a:buChar char="–"/>
              <a:defRPr sz="1600"/>
            </a:lvl4pPr>
            <a:lvl5pP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30901132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56" y="78828"/>
            <a:ext cx="11309783" cy="985840"/>
          </a:xfrm>
        </p:spPr>
        <p:txBody>
          <a:bodyPr/>
          <a:lstStyle/>
          <a:p>
            <a:r>
              <a:rPr lang="en-US" dirty="0"/>
              <a:t>Click to Edit Title</a:t>
            </a:r>
          </a:p>
        </p:txBody>
      </p:sp>
      <p:sp>
        <p:nvSpPr>
          <p:cNvPr id="9" name="Content Placeholder 2"/>
          <p:cNvSpPr>
            <a:spLocks noGrp="1"/>
          </p:cNvSpPr>
          <p:nvPr>
            <p:ph sz="quarter" idx="20" hasCustomPrompt="1"/>
          </p:nvPr>
        </p:nvSpPr>
        <p:spPr>
          <a:xfrm>
            <a:off x="448056" y="1600200"/>
            <a:ext cx="5533645" cy="4526280"/>
          </a:xfrm>
          <a:prstGeom prst="rect">
            <a:avLst/>
          </a:prstGeom>
        </p:spPr>
        <p:txBody>
          <a:bodyPr/>
          <a:lstStyle>
            <a:lvl1pPr marL="230188" indent="-230188">
              <a:defRPr/>
            </a:lvl1pPr>
            <a:lvl3pPr marL="461963" indent="-231775">
              <a:buFont typeface="Lucida Grande"/>
              <a:buChar char="–"/>
              <a:defRPr sz="2000"/>
            </a:lvl3pPr>
            <a:lvl5pPr marL="679450" indent="-217488">
              <a:defRPr sz="1800"/>
            </a:lvl5pPr>
            <a:lvl6pPr marL="911225" indent="-231775">
              <a:buFont typeface="Lucida Grande"/>
              <a:buChar char="–"/>
              <a:defRPr sz="1600"/>
            </a:lvl6pPr>
            <a:lvl7pPr marL="1141413" indent="-230188">
              <a:buFont typeface="Lucida Grande"/>
              <a:buChar char="–"/>
              <a:defRPr sz="1600">
                <a:solidFill>
                  <a:schemeClr val="bg1"/>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10" name="Content Placeholder 2"/>
          <p:cNvSpPr>
            <a:spLocks noGrp="1"/>
          </p:cNvSpPr>
          <p:nvPr>
            <p:ph sz="quarter" idx="21" hasCustomPrompt="1"/>
          </p:nvPr>
        </p:nvSpPr>
        <p:spPr>
          <a:xfrm>
            <a:off x="6226822" y="1600200"/>
            <a:ext cx="5532120" cy="4526280"/>
          </a:xfrm>
          <a:prstGeom prst="rect">
            <a:avLst/>
          </a:prstGeom>
        </p:spPr>
        <p:txBody>
          <a:bodyPr/>
          <a:lstStyle>
            <a:lvl1pPr marL="230188" indent="-230188">
              <a:defRPr/>
            </a:lvl1pPr>
            <a:lvl3pPr marL="461963" indent="-231775">
              <a:buFont typeface="Lucida Grande"/>
              <a:buChar char="–"/>
              <a:defRPr sz="2000"/>
            </a:lvl3pPr>
            <a:lvl5pPr marL="679450" indent="-217488">
              <a:defRPr sz="1800"/>
            </a:lvl5pPr>
            <a:lvl6pPr marL="911225" indent="-231775">
              <a:buFont typeface="Lucida Grande"/>
              <a:buChar char="–"/>
              <a:defRPr sz="1600"/>
            </a:lvl6pPr>
            <a:lvl7pPr marL="1141413" indent="-230188">
              <a:buFont typeface="Lucida Grande"/>
              <a:buChar char="–"/>
              <a:defRPr sz="1600">
                <a:solidFill>
                  <a:schemeClr val="bg1"/>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6"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706047414"/>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and Sub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8058" y="78828"/>
            <a:ext cx="11316124" cy="985840"/>
          </a:xfrm>
        </p:spPr>
        <p:txBody>
          <a:bodyPr/>
          <a:lstStyle/>
          <a:p>
            <a:r>
              <a:rPr lang="en-US" dirty="0"/>
              <a:t>Click to Edit Title</a:t>
            </a:r>
          </a:p>
        </p:txBody>
      </p:sp>
      <p:sp>
        <p:nvSpPr>
          <p:cNvPr id="10" name="Text Placeholder 6"/>
          <p:cNvSpPr>
            <a:spLocks noGrp="1"/>
          </p:cNvSpPr>
          <p:nvPr>
            <p:ph type="body" sz="quarter" idx="16" hasCustomPrompt="1"/>
          </p:nvPr>
        </p:nvSpPr>
        <p:spPr>
          <a:xfrm>
            <a:off x="448058" y="1033137"/>
            <a:ext cx="11316124" cy="606477"/>
          </a:xfrm>
          <a:prstGeom prst="rect">
            <a:avLst/>
          </a:prstGeom>
        </p:spPr>
        <p:txBody>
          <a:bodyPr/>
          <a:lstStyle>
            <a:lvl1pPr marL="0" marR="0" indent="0"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None/>
              <a:tabLst/>
              <a:defRPr lang="en-US" sz="2000" kern="1200" spc="0" baseline="0" dirty="0" smtClean="0">
                <a:solidFill>
                  <a:srgbClr val="7F7F7F"/>
                </a:solidFill>
                <a:latin typeface="+mn-lt"/>
                <a:ea typeface="+mn-ea"/>
                <a:cs typeface="+mn-cs"/>
              </a:defRPr>
            </a:lvl1pPr>
          </a:lstStyle>
          <a:p>
            <a:pPr marL="0" marR="0" lvl="0" indent="0" algn="l" defTabSz="914400" rtl="0" eaLnBrk="1" fontAlgn="auto" latinLnBrk="0" hangingPunct="1">
              <a:lnSpc>
                <a:spcPct val="100000"/>
              </a:lnSpc>
              <a:spcBef>
                <a:spcPct val="20000"/>
              </a:spcBef>
              <a:spcAft>
                <a:spcPts val="0"/>
              </a:spcAft>
              <a:buClr>
                <a:schemeClr val="tx2"/>
              </a:buClr>
              <a:buSzPct val="80000"/>
              <a:buFont typeface="Arial" panose="020B0604020202020204" pitchFamily="34" charset="0"/>
              <a:buNone/>
              <a:tabLst/>
              <a:defRPr/>
            </a:pPr>
            <a:r>
              <a:rPr lang="en-US" dirty="0"/>
              <a:t>Subtitle Placeholder</a:t>
            </a:r>
          </a:p>
        </p:txBody>
      </p:sp>
      <p:sp>
        <p:nvSpPr>
          <p:cNvPr id="3" name="Content Placeholder 2"/>
          <p:cNvSpPr>
            <a:spLocks noGrp="1"/>
          </p:cNvSpPr>
          <p:nvPr>
            <p:ph sz="quarter" idx="20" hasCustomPrompt="1"/>
          </p:nvPr>
        </p:nvSpPr>
        <p:spPr>
          <a:xfrm>
            <a:off x="448056" y="1875103"/>
            <a:ext cx="5533645" cy="4251960"/>
          </a:xfrm>
          <a:prstGeom prst="rect">
            <a:avLst/>
          </a:prstGeom>
        </p:spPr>
        <p:txBody>
          <a:bodyPr/>
          <a:lstStyle>
            <a:lvl1pPr marL="230188" indent="-230188">
              <a:defRPr/>
            </a:lvl1pPr>
            <a:lvl3pPr marL="461963" indent="-231775">
              <a:buFont typeface="Lucida Grande"/>
              <a:buChar char="–"/>
              <a:defRPr sz="2000"/>
            </a:lvl3pPr>
            <a:lvl5pPr marL="679450" indent="-217488">
              <a:defRPr sz="1800"/>
            </a:lvl5pPr>
            <a:lvl6pPr marL="911225" indent="-231775">
              <a:buFont typeface="Lucida Grande"/>
              <a:buChar char="–"/>
              <a:defRPr sz="1600"/>
            </a:lvl6pPr>
            <a:lvl7pPr marL="1141413" indent="-230188">
              <a:buFont typeface="Lucida Grande"/>
              <a:buChar char="–"/>
              <a:defRPr sz="1600">
                <a:solidFill>
                  <a:srgbClr val="FFFFFF"/>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15" name="Content Placeholder 2"/>
          <p:cNvSpPr>
            <a:spLocks noGrp="1"/>
          </p:cNvSpPr>
          <p:nvPr>
            <p:ph sz="quarter" idx="21" hasCustomPrompt="1"/>
          </p:nvPr>
        </p:nvSpPr>
        <p:spPr>
          <a:xfrm>
            <a:off x="6226822" y="1876376"/>
            <a:ext cx="5532120" cy="4251960"/>
          </a:xfrm>
          <a:prstGeom prst="rect">
            <a:avLst/>
          </a:prstGeom>
        </p:spPr>
        <p:txBody>
          <a:bodyPr/>
          <a:lstStyle>
            <a:lvl1pPr marL="230188" indent="-230188">
              <a:defRPr/>
            </a:lvl1pPr>
            <a:lvl3pPr marL="461963" indent="-231775">
              <a:buFont typeface="Lucida Grande"/>
              <a:buChar char="–"/>
              <a:defRPr/>
            </a:lvl3pPr>
            <a:lvl5pPr marL="679450" indent="-217488">
              <a:defRPr sz="1800"/>
            </a:lvl5pPr>
            <a:lvl6pPr marL="911225" indent="-231775">
              <a:buFont typeface="Lucida Grande"/>
              <a:buChar char="–"/>
              <a:defRPr sz="1600"/>
            </a:lvl6pPr>
            <a:lvl7pPr marL="1141413" indent="-230188">
              <a:buFont typeface="Lucida Grande"/>
              <a:buChar char="–"/>
              <a:defRPr sz="1600">
                <a:solidFill>
                  <a:srgbClr val="FFFFFF"/>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7"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2667470862"/>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with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56" y="78828"/>
            <a:ext cx="11309783" cy="985840"/>
          </a:xfrm>
        </p:spPr>
        <p:txBody>
          <a:bodyPr/>
          <a:lstStyle/>
          <a:p>
            <a:r>
              <a:rPr lang="en-US" dirty="0"/>
              <a:t>Click to Edit Title</a:t>
            </a:r>
          </a:p>
        </p:txBody>
      </p:sp>
      <p:sp>
        <p:nvSpPr>
          <p:cNvPr id="9" name="Content Placeholder 2"/>
          <p:cNvSpPr>
            <a:spLocks noGrp="1"/>
          </p:cNvSpPr>
          <p:nvPr>
            <p:ph sz="quarter" idx="20" hasCustomPrompt="1"/>
          </p:nvPr>
        </p:nvSpPr>
        <p:spPr>
          <a:xfrm>
            <a:off x="448056" y="2667000"/>
            <a:ext cx="5533645" cy="3459480"/>
          </a:xfrm>
          <a:prstGeom prst="rect">
            <a:avLst/>
          </a:prstGeom>
        </p:spPr>
        <p:txBody>
          <a:bodyPr/>
          <a:lstStyle>
            <a:lvl1pPr marL="230188" indent="-230188">
              <a:defRPr/>
            </a:lvl1pPr>
            <a:lvl3pPr marL="461963" indent="-231775">
              <a:buFont typeface="Lucida Grande"/>
              <a:buChar char="–"/>
              <a:defRPr sz="2000"/>
            </a:lvl3pPr>
            <a:lvl5pPr marL="679450" indent="-217488">
              <a:defRPr sz="1800"/>
            </a:lvl5pPr>
            <a:lvl6pPr marL="911225" indent="-231775">
              <a:buFont typeface="Lucida Grande"/>
              <a:buChar char="–"/>
              <a:defRPr sz="1600"/>
            </a:lvl6pPr>
            <a:lvl7pPr marL="1141413" indent="-230188">
              <a:buFont typeface="Lucida Grande"/>
              <a:buChar char="–"/>
              <a:defRPr sz="1600">
                <a:solidFill>
                  <a:srgbClr val="FFFFFF"/>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10" name="Content Placeholder 2"/>
          <p:cNvSpPr>
            <a:spLocks noGrp="1"/>
          </p:cNvSpPr>
          <p:nvPr>
            <p:ph sz="quarter" idx="21" hasCustomPrompt="1"/>
          </p:nvPr>
        </p:nvSpPr>
        <p:spPr>
          <a:xfrm>
            <a:off x="6226822" y="2667000"/>
            <a:ext cx="5532120" cy="3459480"/>
          </a:xfrm>
          <a:prstGeom prst="rect">
            <a:avLst/>
          </a:prstGeom>
        </p:spPr>
        <p:txBody>
          <a:bodyPr/>
          <a:lstStyle>
            <a:lvl1pPr marL="230188" indent="-230188">
              <a:defRPr/>
            </a:lvl1pPr>
            <a:lvl3pPr marL="461963" indent="-231775">
              <a:buFont typeface="Lucida Grande"/>
              <a:buChar char="–"/>
              <a:defRPr sz="2000"/>
            </a:lvl3pPr>
            <a:lvl5pPr marL="679450" indent="-217488">
              <a:defRPr sz="1800"/>
            </a:lvl5pPr>
            <a:lvl6pPr marL="911225" indent="-231775">
              <a:buFont typeface="Lucida Grande"/>
              <a:buChar char="–"/>
              <a:defRPr sz="1600"/>
            </a:lvl6pPr>
            <a:lvl7pPr marL="1141413" indent="-230188">
              <a:buFont typeface="Lucida Grande"/>
              <a:buChar char="–"/>
              <a:defRPr sz="1600">
                <a:solidFill>
                  <a:srgbClr val="FFFFFF"/>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4" name="Text Placeholder 3"/>
          <p:cNvSpPr>
            <a:spLocks noGrp="1"/>
          </p:cNvSpPr>
          <p:nvPr>
            <p:ph type="body" sz="quarter" idx="22" hasCustomPrompt="1"/>
          </p:nvPr>
        </p:nvSpPr>
        <p:spPr>
          <a:xfrm>
            <a:off x="447675" y="1600200"/>
            <a:ext cx="5534025" cy="889000"/>
          </a:xfrm>
        </p:spPr>
        <p:txBody>
          <a:bodyPr anchor="ctr"/>
          <a:lstStyle>
            <a:lvl1pPr marL="0" indent="0" algn="ctr">
              <a:buFontTx/>
              <a:buNone/>
              <a:defRPr/>
            </a:lvl1pPr>
          </a:lstStyle>
          <a:p>
            <a:pPr lvl="0"/>
            <a:r>
              <a:rPr lang="en-US" dirty="0"/>
              <a:t>Heading</a:t>
            </a:r>
          </a:p>
        </p:txBody>
      </p:sp>
      <p:sp>
        <p:nvSpPr>
          <p:cNvPr id="8" name="Text Placeholder 3"/>
          <p:cNvSpPr>
            <a:spLocks noGrp="1"/>
          </p:cNvSpPr>
          <p:nvPr>
            <p:ph type="body" sz="quarter" idx="23" hasCustomPrompt="1"/>
          </p:nvPr>
        </p:nvSpPr>
        <p:spPr>
          <a:xfrm>
            <a:off x="6226822" y="1600200"/>
            <a:ext cx="5534025" cy="889000"/>
          </a:xfrm>
        </p:spPr>
        <p:txBody>
          <a:bodyPr anchor="ctr"/>
          <a:lstStyle>
            <a:lvl1pPr marL="0" indent="0" algn="ctr">
              <a:buFontTx/>
              <a:buNone/>
              <a:defRPr/>
            </a:lvl1pPr>
          </a:lstStyle>
          <a:p>
            <a:pPr lvl="0"/>
            <a:r>
              <a:rPr lang="en-US" dirty="0"/>
              <a:t>Heading</a:t>
            </a:r>
          </a:p>
        </p:txBody>
      </p:sp>
      <p:sp>
        <p:nvSpPr>
          <p:cNvPr id="11"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2661667512"/>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8056" y="78828"/>
            <a:ext cx="11311128" cy="985840"/>
          </a:xfrm>
        </p:spPr>
        <p:txBody>
          <a:bodyPr/>
          <a:lstStyle/>
          <a:p>
            <a:r>
              <a:rPr lang="en-US" dirty="0"/>
              <a:t>Click to Edit Title</a:t>
            </a:r>
          </a:p>
        </p:txBody>
      </p:sp>
      <p:sp>
        <p:nvSpPr>
          <p:cNvPr id="12" name="Content Placeholder 2"/>
          <p:cNvSpPr>
            <a:spLocks noGrp="1"/>
          </p:cNvSpPr>
          <p:nvPr>
            <p:ph sz="quarter" idx="20" hasCustomPrompt="1"/>
          </p:nvPr>
        </p:nvSpPr>
        <p:spPr>
          <a:xfrm>
            <a:off x="448059" y="1600200"/>
            <a:ext cx="3614356" cy="4526280"/>
          </a:xfrm>
          <a:prstGeom prst="rect">
            <a:avLst/>
          </a:prstGeom>
        </p:spPr>
        <p:txBody>
          <a:bodyPr/>
          <a:lstStyle>
            <a:lvl3pPr marL="447675" indent="-223838">
              <a:buFont typeface="Lucida Grande"/>
              <a:buChar char="–"/>
              <a:defRPr sz="2000"/>
            </a:lvl3pPr>
            <a:lvl5pPr marL="690563" indent="-242888">
              <a:defRPr sz="1800"/>
            </a:lvl5pPr>
            <a:lvl6pPr marL="911225" indent="-231775">
              <a:buFont typeface="Lucida Grande"/>
              <a:buChar char="–"/>
              <a:defRPr sz="1600"/>
            </a:lvl6pPr>
            <a:lvl7pPr marL="1141413" indent="-230188">
              <a:buFont typeface="Lucida Grande"/>
              <a:buChar char="–"/>
              <a:defRPr sz="1600">
                <a:solidFill>
                  <a:srgbClr val="FFFFFF"/>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13" name="Content Placeholder 2"/>
          <p:cNvSpPr>
            <a:spLocks noGrp="1"/>
          </p:cNvSpPr>
          <p:nvPr>
            <p:ph sz="quarter" idx="21" hasCustomPrompt="1"/>
          </p:nvPr>
        </p:nvSpPr>
        <p:spPr>
          <a:xfrm>
            <a:off x="4267645" y="1600200"/>
            <a:ext cx="7500494" cy="4527550"/>
          </a:xfrm>
          <a:prstGeom prst="rect">
            <a:avLst/>
          </a:prstGeom>
        </p:spPr>
        <p:txBody>
          <a:bodyPr/>
          <a:lstStyle>
            <a:lvl3pPr marL="447675" indent="-223838">
              <a:buFont typeface="Lucida Grande"/>
              <a:buChar char="–"/>
              <a:defRPr sz="2000"/>
            </a:lvl3pPr>
            <a:lvl5pPr marL="690563" indent="-242888">
              <a:defRPr sz="1800"/>
            </a:lvl5pPr>
            <a:lvl6pPr marL="911225" indent="-231775">
              <a:buFont typeface="Lucida Grande"/>
              <a:buChar char="–"/>
              <a:defRPr sz="1600"/>
            </a:lvl6pPr>
            <a:lvl7pPr marL="1141413" indent="-230188">
              <a:buFont typeface="Lucida Grande"/>
              <a:buChar char="–"/>
              <a:defRPr sz="1600">
                <a:solidFill>
                  <a:srgbClr val="FFFFFF"/>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6"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2963902212"/>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Image and Sub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8056" y="78828"/>
            <a:ext cx="11314322" cy="985840"/>
          </a:xfrm>
        </p:spPr>
        <p:txBody>
          <a:bodyPr/>
          <a:lstStyle/>
          <a:p>
            <a:r>
              <a:rPr lang="en-US" dirty="0"/>
              <a:t>Click to Edit Title</a:t>
            </a:r>
          </a:p>
        </p:txBody>
      </p:sp>
      <p:sp>
        <p:nvSpPr>
          <p:cNvPr id="4" name="Text Placeholder 3"/>
          <p:cNvSpPr>
            <a:spLocks noGrp="1"/>
          </p:cNvSpPr>
          <p:nvPr>
            <p:ph type="body" sz="quarter" idx="19" hasCustomPrompt="1"/>
          </p:nvPr>
        </p:nvSpPr>
        <p:spPr>
          <a:xfrm>
            <a:off x="448057" y="3937253"/>
            <a:ext cx="5573713" cy="2194560"/>
          </a:xfrm>
          <a:prstGeom prst="rect">
            <a:avLst/>
          </a:prstGeom>
        </p:spPr>
        <p:txBody>
          <a:bodyPr/>
          <a:lstStyle>
            <a:lvl1pPr>
              <a:defRPr sz="2400">
                <a:solidFill>
                  <a:schemeClr val="bg2"/>
                </a:solidFill>
              </a:defRPr>
            </a:lvl1pPr>
            <a:lvl2pPr>
              <a:defRPr sz="1800"/>
            </a:lvl2pPr>
            <a:lvl3pPr marL="452438" indent="-215900">
              <a:buFont typeface="Lucida Grande"/>
              <a:buChar char="–"/>
              <a:defRPr sz="2000">
                <a:solidFill>
                  <a:schemeClr val="bg2"/>
                </a:solidFill>
              </a:defRPr>
            </a:lvl3pPr>
            <a:lvl5pPr marL="688975" indent="-236538">
              <a:defRPr sz="1800">
                <a:solidFill>
                  <a:schemeClr val="bg2"/>
                </a:solidFill>
              </a:defRPr>
            </a:lvl5pPr>
            <a:lvl6pPr marL="911225" indent="-231775">
              <a:buFont typeface="Lucida Grande"/>
              <a:buChar char="–"/>
              <a:defRPr sz="1600">
                <a:solidFill>
                  <a:schemeClr val="bg2"/>
                </a:solidFill>
              </a:defRPr>
            </a:lvl6pPr>
            <a:lvl7pPr marL="1141413" indent="-230188">
              <a:buFont typeface="Lucida Grande"/>
              <a:buChar char="–"/>
              <a:defRPr sz="1600">
                <a:solidFill>
                  <a:schemeClr val="bg2"/>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11" name="Text Placeholder 3"/>
          <p:cNvSpPr>
            <a:spLocks noGrp="1"/>
          </p:cNvSpPr>
          <p:nvPr>
            <p:ph type="body" sz="quarter" idx="20" hasCustomPrompt="1"/>
          </p:nvPr>
        </p:nvSpPr>
        <p:spPr>
          <a:xfrm>
            <a:off x="6005909" y="3937253"/>
            <a:ext cx="5758036" cy="2194560"/>
          </a:xfrm>
          <a:prstGeom prst="rect">
            <a:avLst/>
          </a:prstGeom>
        </p:spPr>
        <p:txBody>
          <a:bodyPr/>
          <a:lstStyle>
            <a:lvl1pPr>
              <a:defRPr sz="2400">
                <a:solidFill>
                  <a:schemeClr val="bg2"/>
                </a:solidFill>
              </a:defRPr>
            </a:lvl1pPr>
            <a:lvl2pPr>
              <a:defRPr sz="1800"/>
            </a:lvl2pPr>
            <a:lvl3pPr marL="679450" indent="-217488">
              <a:buFont typeface="Lucida Grande"/>
              <a:buChar char="–"/>
              <a:defRPr sz="2000">
                <a:solidFill>
                  <a:schemeClr val="bg2"/>
                </a:solidFill>
              </a:defRPr>
            </a:lvl3pPr>
            <a:lvl5pPr marL="903288" indent="-214313">
              <a:defRPr sz="1800">
                <a:solidFill>
                  <a:schemeClr val="bg2"/>
                </a:solidFill>
              </a:defRPr>
            </a:lvl5pPr>
            <a:lvl6pPr marL="1141413" indent="-238125">
              <a:buFont typeface="Lucida Grande"/>
              <a:buChar char="–"/>
              <a:tabLst/>
              <a:defRPr sz="1600">
                <a:solidFill>
                  <a:schemeClr val="bg2"/>
                </a:solidFill>
              </a:defRPr>
            </a:lvl6pPr>
            <a:lvl7pPr marL="1377950" indent="-236538">
              <a:buFont typeface="Lucida Grande"/>
              <a:buChar char="–"/>
              <a:defRPr sz="1600">
                <a:solidFill>
                  <a:schemeClr val="bg2"/>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3" name="Picture Placeholder 2"/>
          <p:cNvSpPr>
            <a:spLocks noGrp="1"/>
          </p:cNvSpPr>
          <p:nvPr>
            <p:ph type="pic" sz="quarter" idx="21" hasCustomPrompt="1"/>
          </p:nvPr>
        </p:nvSpPr>
        <p:spPr>
          <a:xfrm>
            <a:off x="448056" y="1600200"/>
            <a:ext cx="5571807" cy="2194560"/>
          </a:xfrm>
          <a:prstGeom prst="rect">
            <a:avLst/>
          </a:prstGeom>
        </p:spPr>
        <p:txBody>
          <a:bodyPr/>
          <a:lstStyle>
            <a:lvl1pPr marL="0" indent="0">
              <a:buNone/>
              <a:defRPr sz="1600" baseline="0">
                <a:solidFill>
                  <a:schemeClr val="bg2"/>
                </a:solidFill>
              </a:defRPr>
            </a:lvl1pPr>
          </a:lstStyle>
          <a:p>
            <a:r>
              <a:rPr lang="en-US"/>
              <a:t>Use this box as a guideline for proper image placement. Place your image on top and align to box.</a:t>
            </a:r>
          </a:p>
          <a:p>
            <a:endParaRPr lang="en-US"/>
          </a:p>
        </p:txBody>
      </p:sp>
      <p:sp>
        <p:nvSpPr>
          <p:cNvPr id="8" name="Picture Placeholder 2"/>
          <p:cNvSpPr>
            <a:spLocks noGrp="1"/>
          </p:cNvSpPr>
          <p:nvPr>
            <p:ph type="pic" sz="quarter" idx="22" hasCustomPrompt="1"/>
          </p:nvPr>
        </p:nvSpPr>
        <p:spPr>
          <a:xfrm>
            <a:off x="6007574" y="1600200"/>
            <a:ext cx="5766141" cy="2194560"/>
          </a:xfrm>
          <a:prstGeom prst="rect">
            <a:avLst/>
          </a:prstGeom>
        </p:spPr>
        <p:txBody>
          <a:bodyPr/>
          <a:lstStyle>
            <a:lvl1pPr marL="117475" marR="0" indent="-117475"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Char char=" "/>
              <a:tabLst/>
              <a:defRPr sz="1600">
                <a:solidFill>
                  <a:schemeClr val="bg2"/>
                </a:solidFill>
              </a:defRPr>
            </a:lvl1pPr>
          </a:lstStyle>
          <a:p>
            <a:r>
              <a:rPr lang="en-US"/>
              <a:t>Use this box as a guideline for proper image placement. Place your image on top and align to box.</a:t>
            </a:r>
          </a:p>
          <a:p>
            <a:endParaRPr lang="en-US"/>
          </a:p>
        </p:txBody>
      </p:sp>
      <p:sp>
        <p:nvSpPr>
          <p:cNvPr id="9"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1234356962"/>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Content Placeholder 6"/>
          <p:cNvSpPr>
            <a:spLocks noGrp="1"/>
          </p:cNvSpPr>
          <p:nvPr>
            <p:ph sz="quarter" idx="14" hasCustomPrompt="1"/>
          </p:nvPr>
        </p:nvSpPr>
        <p:spPr>
          <a:xfrm>
            <a:off x="277131" y="3065559"/>
            <a:ext cx="3532187" cy="590333"/>
          </a:xfrm>
          <a:prstGeom prst="rect">
            <a:avLst/>
          </a:prstGeom>
        </p:spPr>
        <p:txBody>
          <a:bodyPr wrap="square" anchor="ctr" anchorCtr="0">
            <a:spAutoFit/>
          </a:bodyPr>
          <a:lstStyle>
            <a:lvl1pPr marL="0" indent="0" algn="r">
              <a:lnSpc>
                <a:spcPts val="3700"/>
              </a:lnSpc>
              <a:buNone/>
              <a:defRPr sz="4000">
                <a:solidFill>
                  <a:srgbClr val="00A1E0"/>
                </a:solidFill>
              </a:defRPr>
            </a:lvl1pPr>
          </a:lstStyle>
          <a:p>
            <a:pPr lvl="0"/>
            <a:r>
              <a:rPr lang="en-US" dirty="0"/>
              <a:t>Agenda</a:t>
            </a:r>
          </a:p>
        </p:txBody>
      </p:sp>
      <p:sp>
        <p:nvSpPr>
          <p:cNvPr id="4" name="Text Placeholder 4"/>
          <p:cNvSpPr>
            <a:spLocks noGrp="1"/>
          </p:cNvSpPr>
          <p:nvPr>
            <p:ph type="body" sz="quarter" idx="10" hasCustomPrompt="1"/>
          </p:nvPr>
        </p:nvSpPr>
        <p:spPr>
          <a:xfrm>
            <a:off x="4169664" y="2511557"/>
            <a:ext cx="7715021" cy="1714315"/>
          </a:xfrm>
          <a:prstGeom prst="rect">
            <a:avLst/>
          </a:prstGeom>
        </p:spPr>
        <p:txBody>
          <a:bodyPr wrap="square" anchor="ctr" anchorCtr="0">
            <a:spAutoFit/>
          </a:bodyPr>
          <a:lstStyle>
            <a:lvl3pPr marL="452438" indent="-215900">
              <a:buFont typeface="Lucida Grande"/>
              <a:buChar char="–"/>
              <a:defRPr sz="2000"/>
            </a:lvl3pPr>
            <a:lvl5pPr marL="688975" indent="-279400">
              <a:buClrTx/>
              <a:buFont typeface="Lucida Grande"/>
              <a:buChar char="–"/>
              <a:defRPr sz="1800">
                <a:solidFill>
                  <a:schemeClr val="bg2"/>
                </a:solidFill>
              </a:defRPr>
            </a:lvl5pPr>
            <a:lvl6pPr marL="911225" indent="-231775">
              <a:buClrTx/>
              <a:buFont typeface="Lucida Grande"/>
              <a:buChar char="–"/>
              <a:defRPr sz="1600">
                <a:solidFill>
                  <a:schemeClr val="bg2"/>
                </a:solidFill>
              </a:defRPr>
            </a:lvl6pPr>
            <a:lvl7pPr marL="1141413" indent="-230188">
              <a:buClrTx/>
              <a:buFont typeface="Lucida Grande"/>
              <a:buChar char="–"/>
              <a:defRPr sz="1600">
                <a:solidFill>
                  <a:schemeClr val="bg2"/>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5"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1534918290"/>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590394952"/>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rategic Featur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360863" y="2511557"/>
            <a:ext cx="7523728" cy="1714315"/>
          </a:xfrm>
          <a:prstGeom prst="rect">
            <a:avLst/>
          </a:prstGeom>
        </p:spPr>
        <p:txBody>
          <a:bodyPr wrap="square" anchor="ctr" anchorCtr="0">
            <a:spAutoFit/>
          </a:bodyPr>
          <a:lstStyle>
            <a:lvl1pPr marL="236538" indent="-236538">
              <a:defRPr/>
            </a:lvl1pPr>
            <a:lvl3pPr marL="461963" indent="-231775">
              <a:buFont typeface="Lucida Grande"/>
              <a:buChar char="–"/>
              <a:defRPr sz="2000"/>
            </a:lvl3pPr>
            <a:lvl5pPr marL="688975" indent="-236538">
              <a:defRPr sz="1800"/>
            </a:lvl5pPr>
            <a:lvl6pPr marL="911225" indent="-231775">
              <a:buClr>
                <a:schemeClr val="bg2"/>
              </a:buClr>
              <a:buFont typeface="Lucida Grande"/>
              <a:buChar char="–"/>
              <a:defRPr sz="1600">
                <a:solidFill>
                  <a:srgbClr val="414141"/>
                </a:solidFill>
              </a:defRPr>
            </a:lvl6pPr>
            <a:lvl7pPr marL="1141413" indent="-230188">
              <a:buClr>
                <a:schemeClr val="bg2"/>
              </a:buClr>
              <a:buFont typeface="Lucida Grande"/>
              <a:buChar char="–"/>
              <a:defRPr sz="1600">
                <a:solidFill>
                  <a:srgbClr val="414141"/>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6" name="Content Placeholder 5"/>
          <p:cNvSpPr>
            <a:spLocks noGrp="1"/>
          </p:cNvSpPr>
          <p:nvPr>
            <p:ph sz="quarter" idx="11" hasCustomPrompt="1"/>
          </p:nvPr>
        </p:nvSpPr>
        <p:spPr>
          <a:xfrm>
            <a:off x="568325" y="2511425"/>
            <a:ext cx="3352800" cy="1714500"/>
          </a:xfrm>
        </p:spPr>
        <p:txBody>
          <a:bodyPr anchor="ctr"/>
          <a:lstStyle>
            <a:lvl1pPr marL="0" indent="0" algn="r">
              <a:buNone/>
              <a:defRPr/>
            </a:lvl1pPr>
          </a:lstStyle>
          <a:p>
            <a:r>
              <a:rPr lang="en-US" dirty="0"/>
              <a:t>Logotype, graphic,</a:t>
            </a:r>
            <a:br>
              <a:rPr lang="en-US" dirty="0"/>
            </a:br>
            <a:r>
              <a:rPr lang="en-US" dirty="0"/>
              <a:t>or text here</a:t>
            </a:r>
          </a:p>
        </p:txBody>
      </p:sp>
      <p:sp>
        <p:nvSpPr>
          <p:cNvPr id="7"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3734583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5/27/2017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BA7D1-EE9A-0241-B0CB-67F65CFD4A8F}" type="slidenum">
              <a:rPr lang="uk-UA" smtClean="0">
                <a:solidFill>
                  <a:srgbClr val="414141"/>
                </a:solidFill>
                <a:latin typeface="Arial"/>
              </a:rPr>
              <a:pPr/>
              <a:t>‹#›</a:t>
            </a:fld>
            <a:endParaRPr lang="uk-UA">
              <a:solidFill>
                <a:srgbClr val="414141"/>
              </a:solidFill>
              <a:latin typeface="Arial"/>
            </a:endParaRPr>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oduct Positionin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237293" y="3631395"/>
            <a:ext cx="7714238" cy="461665"/>
          </a:xfrm>
          <a:prstGeom prst="rect">
            <a:avLst/>
          </a:prstGeom>
        </p:spPr>
        <p:txBody>
          <a:bodyPr wrap="square" anchor="t" anchorCtr="0">
            <a:spAutoFit/>
          </a:bodyPr>
          <a:lstStyle>
            <a:lvl1pPr marL="0" indent="0" algn="ctr">
              <a:spcBef>
                <a:spcPts val="0"/>
              </a:spcBef>
              <a:buNone/>
              <a:defRPr sz="2400" baseline="0"/>
            </a:lvl1pPr>
            <a:lvl3pPr marL="461963" indent="-231775">
              <a:defRPr/>
            </a:lvl3pPr>
          </a:lstStyle>
          <a:p>
            <a:pPr lvl="0"/>
            <a:r>
              <a:rPr lang="en-US" dirty="0"/>
              <a:t>Click to edit text</a:t>
            </a:r>
          </a:p>
        </p:txBody>
      </p:sp>
      <p:sp>
        <p:nvSpPr>
          <p:cNvPr id="8" name="Picture Placeholder 2"/>
          <p:cNvSpPr>
            <a:spLocks noGrp="1"/>
          </p:cNvSpPr>
          <p:nvPr>
            <p:ph type="pic" sz="quarter" idx="15"/>
          </p:nvPr>
        </p:nvSpPr>
        <p:spPr>
          <a:xfrm>
            <a:off x="3766012" y="2501408"/>
            <a:ext cx="4656800" cy="720295"/>
          </a:xfrm>
        </p:spPr>
        <p:txBody>
          <a:bodyPr anchor="ctr"/>
          <a:lstStyle>
            <a:lvl1pPr marL="0" indent="0" algn="ctr">
              <a:buNone/>
              <a:defRPr/>
            </a:lvl1pPr>
          </a:lstStyle>
          <a:p>
            <a:r>
              <a:rPr lang="en-US"/>
              <a:t>Click icon to add picture</a:t>
            </a:r>
          </a:p>
        </p:txBody>
      </p:sp>
      <p:sp>
        <p:nvSpPr>
          <p:cNvPr id="6"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2550843609"/>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and Photo">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8057" y="78828"/>
            <a:ext cx="7526020" cy="985840"/>
          </a:xfrm>
        </p:spPr>
        <p:txBody>
          <a:bodyPr/>
          <a:lstStyle/>
          <a:p>
            <a:r>
              <a:rPr lang="en-US" dirty="0"/>
              <a:t>Click To Edit Title</a:t>
            </a:r>
          </a:p>
        </p:txBody>
      </p:sp>
      <p:sp>
        <p:nvSpPr>
          <p:cNvPr id="10" name="Text Placeholder 5"/>
          <p:cNvSpPr>
            <a:spLocks noGrp="1"/>
          </p:cNvSpPr>
          <p:nvPr>
            <p:ph type="body" sz="quarter" idx="18" hasCustomPrompt="1"/>
          </p:nvPr>
        </p:nvSpPr>
        <p:spPr>
          <a:xfrm>
            <a:off x="448057" y="1600199"/>
            <a:ext cx="7527925" cy="4526280"/>
          </a:xfrm>
          <a:prstGeom prst="rect">
            <a:avLst/>
          </a:prstGeom>
        </p:spPr>
        <p:txBody>
          <a:bodyPr/>
          <a:lstStyle>
            <a:lvl3pPr marL="452438" indent="-215900">
              <a:buClr>
                <a:schemeClr val="bg2"/>
              </a:buClr>
              <a:buFont typeface="Lucida Grande"/>
              <a:buChar char="–"/>
              <a:defRPr sz="2000">
                <a:solidFill>
                  <a:schemeClr val="bg2"/>
                </a:solidFill>
              </a:defRPr>
            </a:lvl3pPr>
            <a:lvl5pPr marL="688975" indent="-236538">
              <a:buClr>
                <a:schemeClr val="bg2"/>
              </a:buClr>
              <a:defRPr sz="1800">
                <a:solidFill>
                  <a:schemeClr val="bg2"/>
                </a:solidFill>
              </a:defRPr>
            </a:lvl5pPr>
            <a:lvl6pPr marL="911225" indent="-231775">
              <a:buClr>
                <a:schemeClr val="bg2"/>
              </a:buClr>
              <a:buFont typeface="Lucida Grande"/>
              <a:buChar char="–"/>
              <a:defRPr sz="1600">
                <a:solidFill>
                  <a:schemeClr val="bg2"/>
                </a:solidFill>
              </a:defRPr>
            </a:lvl6pPr>
            <a:lvl7pPr marL="1141413" indent="-230188">
              <a:buClr>
                <a:schemeClr val="bg2"/>
              </a:buClr>
              <a:buFont typeface="Lucida Grande"/>
              <a:buChar char="–"/>
              <a:defRPr sz="1600">
                <a:solidFill>
                  <a:schemeClr val="bg2"/>
                </a:solidFill>
              </a:defRPr>
            </a:lvl7pPr>
          </a:lstStyle>
          <a:p>
            <a:pPr lvl="0"/>
            <a:r>
              <a:rPr lang="en-US" dirty="0"/>
              <a:t>Click to edit text</a:t>
            </a:r>
          </a:p>
          <a:p>
            <a:pPr lvl="2"/>
            <a:r>
              <a:rPr lang="en-US" dirty="0"/>
              <a:t>Second level</a:t>
            </a:r>
          </a:p>
          <a:p>
            <a:pPr lvl="4"/>
            <a:r>
              <a:rPr lang="en-US" dirty="0"/>
              <a:t>Third level</a:t>
            </a:r>
          </a:p>
          <a:p>
            <a:pPr lvl="5"/>
            <a:r>
              <a:rPr lang="en-US" dirty="0"/>
              <a:t>Fourth level</a:t>
            </a:r>
          </a:p>
          <a:p>
            <a:pPr lvl="6"/>
            <a:r>
              <a:rPr lang="en-US" dirty="0"/>
              <a:t>Fifth level</a:t>
            </a:r>
          </a:p>
        </p:txBody>
      </p:sp>
      <p:sp>
        <p:nvSpPr>
          <p:cNvPr id="9" name="Picture Placeholder 7"/>
          <p:cNvSpPr>
            <a:spLocks noGrp="1"/>
          </p:cNvSpPr>
          <p:nvPr>
            <p:ph type="pic" sz="quarter" idx="11" hasCustomPrompt="1"/>
          </p:nvPr>
        </p:nvSpPr>
        <p:spPr>
          <a:xfrm>
            <a:off x="8129017" y="1"/>
            <a:ext cx="4059808" cy="6857999"/>
          </a:xfrm>
          <a:prstGeom prst="rect">
            <a:avLst/>
          </a:prstGeom>
        </p:spPr>
        <p:txBody>
          <a:bodyPr/>
          <a:lstStyle>
            <a:lvl1pPr marL="0" indent="0">
              <a:buNone/>
              <a:defRPr baseline="0"/>
            </a:lvl1pPr>
          </a:lstStyle>
          <a:p>
            <a:r>
              <a:rPr lang="en-US"/>
              <a:t>Use this box as a guideline for proper image placement. Place your image on top and align to box.</a:t>
            </a:r>
          </a:p>
        </p:txBody>
      </p:sp>
      <p:sp>
        <p:nvSpPr>
          <p:cNvPr id="7"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
        <p:nvSpPr>
          <p:cNvPr id="12" name="TextBox 11"/>
          <p:cNvSpPr txBox="1"/>
          <p:nvPr userDrawn="1"/>
        </p:nvSpPr>
        <p:spPr>
          <a:xfrm>
            <a:off x="460129" y="6586590"/>
            <a:ext cx="3573544" cy="215444"/>
          </a:xfrm>
          <a:prstGeom prst="rect">
            <a:avLst/>
          </a:prstGeom>
          <a:noFill/>
        </p:spPr>
        <p:txBody>
          <a:bodyPr wrap="square" rtlCol="0">
            <a:spAutoFit/>
          </a:bodyPr>
          <a:lstStyle/>
          <a:p>
            <a:pPr>
              <a:defRPr/>
            </a:pPr>
            <a:r>
              <a:rPr lang="en-US" sz="800">
                <a:solidFill>
                  <a:srgbClr val="414141"/>
                </a:solidFill>
                <a:latin typeface="Arial" pitchFamily="34" charset="0"/>
                <a:ea typeface="Arial"/>
                <a:cs typeface="Arial"/>
              </a:rPr>
              <a:t>© 2015 Citrix </a:t>
            </a:r>
          </a:p>
        </p:txBody>
      </p:sp>
    </p:spTree>
    <p:extLst>
      <p:ext uri="{BB962C8B-B14F-4D97-AF65-F5344CB8AC3E}">
        <p14:creationId xmlns:p14="http://schemas.microsoft.com/office/powerpoint/2010/main" val="1205698732"/>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Large Text Photo">
    <p:spTree>
      <p:nvGrpSpPr>
        <p:cNvPr id="1" name=""/>
        <p:cNvGrpSpPr/>
        <p:nvPr/>
      </p:nvGrpSpPr>
      <p:grpSpPr>
        <a:xfrm>
          <a:off x="0" y="0"/>
          <a:ext cx="0" cy="0"/>
          <a:chOff x="0" y="0"/>
          <a:chExt cx="0" cy="0"/>
        </a:xfrm>
      </p:grpSpPr>
      <p:sp>
        <p:nvSpPr>
          <p:cNvPr id="8" name="Picture Placeholder 7"/>
          <p:cNvSpPr>
            <a:spLocks noGrp="1"/>
          </p:cNvSpPr>
          <p:nvPr>
            <p:ph type="pic" sz="quarter" idx="11" hasCustomPrompt="1"/>
          </p:nvPr>
        </p:nvSpPr>
        <p:spPr>
          <a:xfrm>
            <a:off x="8128000" y="1"/>
            <a:ext cx="4060825" cy="6857999"/>
          </a:xfrm>
          <a:prstGeom prst="rect">
            <a:avLst/>
          </a:prstGeom>
        </p:spPr>
        <p:txBody>
          <a:bodyPr/>
          <a:lstStyle>
            <a:lvl1pPr marL="0" indent="0">
              <a:buNone/>
              <a:defRPr/>
            </a:lvl1pPr>
          </a:lstStyle>
          <a:p>
            <a:r>
              <a:rPr lang="en-US"/>
              <a:t>Use this box as a guideline for proper image placement. Place your image on top and align to box.</a:t>
            </a:r>
          </a:p>
        </p:txBody>
      </p:sp>
      <p:sp>
        <p:nvSpPr>
          <p:cNvPr id="5" name="Text Placeholder 2"/>
          <p:cNvSpPr>
            <a:spLocks noGrp="1"/>
          </p:cNvSpPr>
          <p:nvPr>
            <p:ph type="body" sz="quarter" idx="12" hasCustomPrompt="1"/>
          </p:nvPr>
        </p:nvSpPr>
        <p:spPr>
          <a:xfrm>
            <a:off x="448057" y="2952463"/>
            <a:ext cx="7467219" cy="584776"/>
          </a:xfrm>
          <a:prstGeom prst="rect">
            <a:avLst/>
          </a:prstGeom>
        </p:spPr>
        <p:txBody>
          <a:bodyPr vert="horz" wrap="square" lIns="91440" tIns="45720" rIns="91440" bIns="45720" rtlCol="0" anchor="ctr">
            <a:spAutoFit/>
          </a:bodyPr>
          <a:lstStyle>
            <a:lvl1pPr marL="0" indent="0">
              <a:buNone/>
              <a:defRPr lang="en-US" sz="3200" dirty="0" smtClean="0">
                <a:solidFill>
                  <a:schemeClr val="bg2"/>
                </a:solidFill>
                <a:effectLst/>
                <a:latin typeface="+mj-lt"/>
                <a:ea typeface="+mj-ea"/>
                <a:cs typeface="Arial" pitchFamily="34" charset="0"/>
              </a:defRPr>
            </a:lvl1pPr>
          </a:lstStyle>
          <a:p>
            <a:pPr lvl="0">
              <a:spcBef>
                <a:spcPct val="0"/>
              </a:spcBef>
              <a:tabLst>
                <a:tab pos="2000250" algn="l"/>
              </a:tabLst>
            </a:pPr>
            <a:r>
              <a:rPr lang="en-US" dirty="0"/>
              <a:t>Photo slide, 32pt</a:t>
            </a:r>
          </a:p>
        </p:txBody>
      </p:sp>
      <p:sp>
        <p:nvSpPr>
          <p:cNvPr id="6"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
        <p:nvSpPr>
          <p:cNvPr id="9" name="TextBox 8"/>
          <p:cNvSpPr txBox="1"/>
          <p:nvPr userDrawn="1"/>
        </p:nvSpPr>
        <p:spPr>
          <a:xfrm>
            <a:off x="460129" y="6586590"/>
            <a:ext cx="3573544" cy="215444"/>
          </a:xfrm>
          <a:prstGeom prst="rect">
            <a:avLst/>
          </a:prstGeom>
          <a:noFill/>
        </p:spPr>
        <p:txBody>
          <a:bodyPr wrap="square" rtlCol="0">
            <a:spAutoFit/>
          </a:bodyPr>
          <a:lstStyle/>
          <a:p>
            <a:pPr>
              <a:defRPr/>
            </a:pPr>
            <a:r>
              <a:rPr lang="en-US" sz="800">
                <a:solidFill>
                  <a:srgbClr val="414141"/>
                </a:solidFill>
                <a:latin typeface="Arial" pitchFamily="34" charset="0"/>
                <a:ea typeface="Arial"/>
                <a:cs typeface="Arial"/>
              </a:rPr>
              <a:t>© 2015 Citrix </a:t>
            </a:r>
          </a:p>
        </p:txBody>
      </p:sp>
    </p:spTree>
    <p:extLst>
      <p:ext uri="{BB962C8B-B14F-4D97-AF65-F5344CB8AC3E}">
        <p14:creationId xmlns:p14="http://schemas.microsoft.com/office/powerpoint/2010/main" val="391594839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mall Text and Photo">
    <p:spTree>
      <p:nvGrpSpPr>
        <p:cNvPr id="1" name=""/>
        <p:cNvGrpSpPr/>
        <p:nvPr/>
      </p:nvGrpSpPr>
      <p:grpSpPr>
        <a:xfrm>
          <a:off x="0" y="0"/>
          <a:ext cx="0" cy="0"/>
          <a:chOff x="0" y="0"/>
          <a:chExt cx="0" cy="0"/>
        </a:xfrm>
      </p:grpSpPr>
      <p:sp>
        <p:nvSpPr>
          <p:cNvPr id="8" name="Picture Placeholder 7"/>
          <p:cNvSpPr>
            <a:spLocks noGrp="1"/>
          </p:cNvSpPr>
          <p:nvPr>
            <p:ph type="pic" sz="quarter" idx="11" hasCustomPrompt="1"/>
          </p:nvPr>
        </p:nvSpPr>
        <p:spPr>
          <a:xfrm>
            <a:off x="4252912" y="1"/>
            <a:ext cx="7935913" cy="6857999"/>
          </a:xfrm>
          <a:prstGeom prst="rect">
            <a:avLst/>
          </a:prstGeom>
        </p:spPr>
        <p:txBody>
          <a:bodyPr/>
          <a:lstStyle>
            <a:lvl1pPr marL="117475" marR="0" indent="-117475" algn="l" defTabSz="1088291" rtl="0" eaLnBrk="1" fontAlgn="auto" latinLnBrk="0" hangingPunct="1">
              <a:lnSpc>
                <a:spcPct val="100000"/>
              </a:lnSpc>
              <a:spcBef>
                <a:spcPts val="1800"/>
              </a:spcBef>
              <a:spcAft>
                <a:spcPts val="0"/>
              </a:spcAft>
              <a:buClr>
                <a:schemeClr val="tx1">
                  <a:lumMod val="50000"/>
                </a:schemeClr>
              </a:buClr>
              <a:buSzTx/>
              <a:buFont typeface="Arial" pitchFamily="34" charset="0"/>
              <a:buChar char=" "/>
              <a:tabLst/>
              <a:defRPr/>
            </a:lvl1pPr>
          </a:lstStyle>
          <a:p>
            <a:r>
              <a:rPr lang="en-US"/>
              <a:t>Use this box as a guideline for proper image placement. Place your image on top and align to box.</a:t>
            </a:r>
          </a:p>
          <a:p>
            <a:endParaRPr lang="en-US"/>
          </a:p>
        </p:txBody>
      </p:sp>
      <p:sp>
        <p:nvSpPr>
          <p:cNvPr id="3" name="Text Placeholder 2"/>
          <p:cNvSpPr>
            <a:spLocks noGrp="1"/>
          </p:cNvSpPr>
          <p:nvPr>
            <p:ph type="body" sz="quarter" idx="12" hasCustomPrompt="1"/>
          </p:nvPr>
        </p:nvSpPr>
        <p:spPr>
          <a:xfrm>
            <a:off x="448057" y="2214564"/>
            <a:ext cx="3659187" cy="2060575"/>
          </a:xfrm>
          <a:prstGeom prst="rect">
            <a:avLst/>
          </a:prstGeom>
        </p:spPr>
        <p:txBody>
          <a:bodyPr anchor="ctr" anchorCtr="0"/>
          <a:lstStyle>
            <a:lvl1pPr marL="0" indent="0">
              <a:buNone/>
              <a:defRPr sz="3200"/>
            </a:lvl1pPr>
          </a:lstStyle>
          <a:p>
            <a:pPr lvl="0"/>
            <a:r>
              <a:rPr lang="en-US" dirty="0"/>
              <a:t>Photo slide, 32pt</a:t>
            </a:r>
          </a:p>
        </p:txBody>
      </p:sp>
      <p:sp>
        <p:nvSpPr>
          <p:cNvPr id="9"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
        <p:nvSpPr>
          <p:cNvPr id="7" name="TextBox 6"/>
          <p:cNvSpPr txBox="1"/>
          <p:nvPr userDrawn="1"/>
        </p:nvSpPr>
        <p:spPr>
          <a:xfrm>
            <a:off x="460129" y="6586590"/>
            <a:ext cx="3573544" cy="215444"/>
          </a:xfrm>
          <a:prstGeom prst="rect">
            <a:avLst/>
          </a:prstGeom>
          <a:noFill/>
        </p:spPr>
        <p:txBody>
          <a:bodyPr wrap="square" rtlCol="0">
            <a:spAutoFit/>
          </a:bodyPr>
          <a:lstStyle/>
          <a:p>
            <a:pPr>
              <a:defRPr/>
            </a:pPr>
            <a:r>
              <a:rPr lang="en-US" sz="800">
                <a:solidFill>
                  <a:srgbClr val="414141"/>
                </a:solidFill>
                <a:latin typeface="Arial" pitchFamily="34" charset="0"/>
                <a:ea typeface="Arial"/>
                <a:cs typeface="Arial"/>
              </a:rPr>
              <a:t>© 2015 Citrix </a:t>
            </a:r>
          </a:p>
        </p:txBody>
      </p:sp>
    </p:spTree>
    <p:extLst>
      <p:ext uri="{BB962C8B-B14F-4D97-AF65-F5344CB8AC3E}">
        <p14:creationId xmlns:p14="http://schemas.microsoft.com/office/powerpoint/2010/main" val="988988714"/>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Grid">
    <p:spTree>
      <p:nvGrpSpPr>
        <p:cNvPr id="1" name=""/>
        <p:cNvGrpSpPr/>
        <p:nvPr/>
      </p:nvGrpSpPr>
      <p:grpSpPr>
        <a:xfrm>
          <a:off x="0" y="0"/>
          <a:ext cx="0" cy="0"/>
          <a:chOff x="0" y="0"/>
          <a:chExt cx="0" cy="0"/>
        </a:xfrm>
      </p:grpSpPr>
      <p:sp>
        <p:nvSpPr>
          <p:cNvPr id="7" name="Picture Placeholder 7"/>
          <p:cNvSpPr>
            <a:spLocks noGrp="1"/>
          </p:cNvSpPr>
          <p:nvPr>
            <p:ph type="pic" sz="quarter" idx="14" hasCustomPrompt="1"/>
          </p:nvPr>
        </p:nvSpPr>
        <p:spPr>
          <a:xfrm>
            <a:off x="1" y="3429000"/>
            <a:ext cx="6117336" cy="3429000"/>
          </a:xfrm>
          <a:prstGeom prst="rect">
            <a:avLst/>
          </a:prstGeom>
          <a:ln w="12700" cmpd="sng">
            <a:noFill/>
          </a:ln>
        </p:spPr>
        <p:txBody>
          <a:bodyPr/>
          <a:lstStyle>
            <a:lvl1pPr marL="0" indent="0">
              <a:buNone/>
              <a:defRPr/>
            </a:lvl1pPr>
          </a:lstStyle>
          <a:p>
            <a:r>
              <a:rPr lang="en-US"/>
              <a:t>Use this box as a guideline for proper image placement. Place your image on top and align to box.</a:t>
            </a:r>
          </a:p>
        </p:txBody>
      </p:sp>
      <p:sp>
        <p:nvSpPr>
          <p:cNvPr id="4" name="Picture Placeholder 7"/>
          <p:cNvSpPr>
            <a:spLocks noGrp="1"/>
          </p:cNvSpPr>
          <p:nvPr>
            <p:ph type="pic" sz="quarter" idx="11" hasCustomPrompt="1"/>
          </p:nvPr>
        </p:nvSpPr>
        <p:spPr>
          <a:xfrm>
            <a:off x="6071616" y="0"/>
            <a:ext cx="6117336" cy="3429000"/>
          </a:xfrm>
          <a:prstGeom prst="rect">
            <a:avLst/>
          </a:prstGeom>
          <a:ln w="12700" cmpd="sng">
            <a:noFill/>
          </a:ln>
        </p:spPr>
        <p:txBody>
          <a:bodyPr/>
          <a:lstStyle>
            <a:lvl1pPr marL="0" indent="0">
              <a:buNone/>
              <a:defRPr/>
            </a:lvl1pPr>
          </a:lstStyle>
          <a:p>
            <a:r>
              <a:rPr lang="en-US"/>
              <a:t>Use this box as a guideline for proper image placement. Place your image on top and align to box.</a:t>
            </a:r>
          </a:p>
        </p:txBody>
      </p:sp>
      <p:sp>
        <p:nvSpPr>
          <p:cNvPr id="5" name="Picture Placeholder 7"/>
          <p:cNvSpPr>
            <a:spLocks noGrp="1"/>
          </p:cNvSpPr>
          <p:nvPr>
            <p:ph type="pic" sz="quarter" idx="12" hasCustomPrompt="1"/>
          </p:nvPr>
        </p:nvSpPr>
        <p:spPr>
          <a:xfrm>
            <a:off x="6071616" y="3429000"/>
            <a:ext cx="6117336" cy="3429000"/>
          </a:xfrm>
          <a:prstGeom prst="rect">
            <a:avLst/>
          </a:prstGeom>
          <a:ln w="12700" cmpd="sng">
            <a:noFill/>
          </a:ln>
        </p:spPr>
        <p:txBody>
          <a:bodyPr/>
          <a:lstStyle>
            <a:lvl1pPr marL="0" indent="0">
              <a:buNone/>
              <a:defRPr/>
            </a:lvl1pPr>
          </a:lstStyle>
          <a:p>
            <a:r>
              <a:rPr lang="en-US"/>
              <a:t>Use this box as a guideline for proper image placement. Place your image on top and align to box.</a:t>
            </a:r>
          </a:p>
        </p:txBody>
      </p:sp>
      <p:sp>
        <p:nvSpPr>
          <p:cNvPr id="10" name="Text Placeholder 8"/>
          <p:cNvSpPr>
            <a:spLocks noGrp="1"/>
          </p:cNvSpPr>
          <p:nvPr>
            <p:ph type="body" sz="quarter" idx="15" hasCustomPrompt="1"/>
          </p:nvPr>
        </p:nvSpPr>
        <p:spPr>
          <a:xfrm>
            <a:off x="451560" y="1066800"/>
            <a:ext cx="5240338" cy="1230313"/>
          </a:xfrm>
        </p:spPr>
        <p:txBody>
          <a:bodyPr anchor="ctr"/>
          <a:lstStyle>
            <a:lvl1pPr marL="0" indent="0" algn="l">
              <a:buNone/>
              <a:defRPr sz="2800"/>
            </a:lvl1pPr>
          </a:lstStyle>
          <a:p>
            <a:pPr lvl="0"/>
            <a:r>
              <a:rPr lang="en-US" dirty="0"/>
              <a:t>Click to edit text</a:t>
            </a:r>
          </a:p>
        </p:txBody>
      </p:sp>
    </p:spTree>
    <p:extLst>
      <p:ext uri="{BB962C8B-B14F-4D97-AF65-F5344CB8AC3E}">
        <p14:creationId xmlns:p14="http://schemas.microsoft.com/office/powerpoint/2010/main" val="495403888"/>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Grid 2">
    <p:spTree>
      <p:nvGrpSpPr>
        <p:cNvPr id="1" name=""/>
        <p:cNvGrpSpPr/>
        <p:nvPr/>
      </p:nvGrpSpPr>
      <p:grpSpPr>
        <a:xfrm>
          <a:off x="0" y="0"/>
          <a:ext cx="0" cy="0"/>
          <a:chOff x="0" y="0"/>
          <a:chExt cx="0" cy="0"/>
        </a:xfrm>
      </p:grpSpPr>
      <p:sp>
        <p:nvSpPr>
          <p:cNvPr id="10" name="Text Placeholder 8"/>
          <p:cNvSpPr>
            <a:spLocks noGrp="1"/>
          </p:cNvSpPr>
          <p:nvPr>
            <p:ph type="body" sz="quarter" idx="15" hasCustomPrompt="1"/>
          </p:nvPr>
        </p:nvSpPr>
        <p:spPr>
          <a:xfrm>
            <a:off x="465672" y="1066800"/>
            <a:ext cx="5240338" cy="1230313"/>
          </a:xfrm>
        </p:spPr>
        <p:txBody>
          <a:bodyPr anchor="t"/>
          <a:lstStyle>
            <a:lvl1pPr marL="342900" indent="-342900" algn="l">
              <a:buFont typeface="Arial"/>
              <a:buChar char="•"/>
              <a:defRPr sz="2400"/>
            </a:lvl1pPr>
          </a:lstStyle>
          <a:p>
            <a:pPr lvl="0"/>
            <a:r>
              <a:rPr lang="en-US" dirty="0"/>
              <a:t>Click to edit text</a:t>
            </a:r>
          </a:p>
          <a:p>
            <a:pPr lvl="0"/>
            <a:endParaRPr lang="en-US" dirty="0"/>
          </a:p>
        </p:txBody>
      </p:sp>
      <p:sp>
        <p:nvSpPr>
          <p:cNvPr id="6" name="TextBox 5"/>
          <p:cNvSpPr txBox="1"/>
          <p:nvPr userDrawn="1"/>
        </p:nvSpPr>
        <p:spPr>
          <a:xfrm>
            <a:off x="460129" y="6586590"/>
            <a:ext cx="3573544" cy="215444"/>
          </a:xfrm>
          <a:prstGeom prst="rect">
            <a:avLst/>
          </a:prstGeom>
          <a:noFill/>
        </p:spPr>
        <p:txBody>
          <a:bodyPr wrap="square" rtlCol="0">
            <a:spAutoFit/>
          </a:bodyPr>
          <a:lstStyle/>
          <a:p>
            <a:pPr>
              <a:defRPr/>
            </a:pPr>
            <a:r>
              <a:rPr lang="en-US" sz="800">
                <a:solidFill>
                  <a:srgbClr val="FFFFFF"/>
                </a:solidFill>
                <a:latin typeface="Arial" pitchFamily="34" charset="0"/>
                <a:ea typeface="Arial"/>
                <a:cs typeface="Arial"/>
              </a:rPr>
              <a:t>© 2015 Citrix | Confidential</a:t>
            </a:r>
          </a:p>
        </p:txBody>
      </p:sp>
      <p:sp>
        <p:nvSpPr>
          <p:cNvPr id="9" name="Picture Placeholder 7"/>
          <p:cNvSpPr>
            <a:spLocks noGrp="1"/>
          </p:cNvSpPr>
          <p:nvPr>
            <p:ph type="pic" sz="quarter" idx="11" hasCustomPrompt="1"/>
          </p:nvPr>
        </p:nvSpPr>
        <p:spPr>
          <a:xfrm>
            <a:off x="6071489" y="0"/>
            <a:ext cx="6117336" cy="3429000"/>
          </a:xfrm>
          <a:prstGeom prst="rect">
            <a:avLst/>
          </a:prstGeom>
          <a:ln w="12700" cmpd="sng">
            <a:noFill/>
          </a:ln>
        </p:spPr>
        <p:txBody>
          <a:bodyPr/>
          <a:lstStyle>
            <a:lvl1pPr marL="0" indent="0">
              <a:buNone/>
              <a:defRPr/>
            </a:lvl1pPr>
          </a:lstStyle>
          <a:p>
            <a:r>
              <a:rPr lang="en-US"/>
              <a:t>Use this box as a guideline for proper image placement. Place your image on top and align to box.</a:t>
            </a:r>
          </a:p>
        </p:txBody>
      </p:sp>
      <p:sp>
        <p:nvSpPr>
          <p:cNvPr id="11" name="Picture Placeholder 7"/>
          <p:cNvSpPr>
            <a:spLocks noGrp="1"/>
          </p:cNvSpPr>
          <p:nvPr>
            <p:ph type="pic" sz="quarter" idx="12" hasCustomPrompt="1"/>
          </p:nvPr>
        </p:nvSpPr>
        <p:spPr>
          <a:xfrm>
            <a:off x="6071489" y="3429000"/>
            <a:ext cx="6117336" cy="3429000"/>
          </a:xfrm>
          <a:prstGeom prst="rect">
            <a:avLst/>
          </a:prstGeom>
          <a:ln w="12700" cmpd="sng">
            <a:noFill/>
          </a:ln>
        </p:spPr>
        <p:txBody>
          <a:bodyPr/>
          <a:lstStyle>
            <a:lvl1pPr marL="0" indent="0">
              <a:buNone/>
              <a:defRPr/>
            </a:lvl1pPr>
          </a:lstStyle>
          <a:p>
            <a:r>
              <a:rPr lang="en-US"/>
              <a:t>Use this box as a guideline for proper image placement. Place your image on top and align to box.</a:t>
            </a:r>
          </a:p>
        </p:txBody>
      </p:sp>
      <p:sp>
        <p:nvSpPr>
          <p:cNvPr id="13" name="TextBox 12"/>
          <p:cNvSpPr txBox="1"/>
          <p:nvPr userDrawn="1"/>
        </p:nvSpPr>
        <p:spPr>
          <a:xfrm>
            <a:off x="460129" y="6586590"/>
            <a:ext cx="3573544" cy="215444"/>
          </a:xfrm>
          <a:prstGeom prst="rect">
            <a:avLst/>
          </a:prstGeom>
          <a:noFill/>
        </p:spPr>
        <p:txBody>
          <a:bodyPr wrap="square" rtlCol="0">
            <a:spAutoFit/>
          </a:bodyPr>
          <a:lstStyle/>
          <a:p>
            <a:pPr>
              <a:defRPr/>
            </a:pPr>
            <a:r>
              <a:rPr lang="en-US" sz="800">
                <a:solidFill>
                  <a:srgbClr val="414141"/>
                </a:solidFill>
                <a:latin typeface="Arial" pitchFamily="34" charset="0"/>
                <a:ea typeface="Arial"/>
                <a:cs typeface="Arial"/>
              </a:rPr>
              <a:t>© 2015 Citrix</a:t>
            </a:r>
          </a:p>
        </p:txBody>
      </p:sp>
      <p:sp>
        <p:nvSpPr>
          <p:cNvPr id="14"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2234240179"/>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ulti-Line Statem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536575" y="2517476"/>
            <a:ext cx="11234738" cy="1182375"/>
          </a:xfrm>
          <a:prstGeom prst="rect">
            <a:avLst/>
          </a:prstGeom>
        </p:spPr>
        <p:txBody>
          <a:bodyPr wrap="square" anchor="b" anchorCtr="0">
            <a:spAutoFit/>
          </a:bodyPr>
          <a:lstStyle>
            <a:lvl1pPr marL="0" indent="0" algn="ctr" defTabSz="1088291" rtl="0" eaLnBrk="1" latinLnBrk="0" hangingPunct="1">
              <a:lnSpc>
                <a:spcPts val="4200"/>
              </a:lnSpc>
              <a:buNone/>
              <a:defRPr lang="en-US" sz="4000" kern="1200" dirty="0" smtClean="0">
                <a:solidFill>
                  <a:schemeClr val="accent1"/>
                </a:solidFill>
                <a:latin typeface="+mn-lt"/>
                <a:ea typeface="+mn-ea"/>
                <a:cs typeface="+mn-cs"/>
              </a:defRPr>
            </a:lvl1pPr>
          </a:lstStyle>
          <a:p>
            <a:pPr lvl="0"/>
            <a:r>
              <a:rPr lang="en-US" dirty="0"/>
              <a:t>Big statement slide,</a:t>
            </a:r>
            <a:br>
              <a:rPr lang="en-US" dirty="0"/>
            </a:br>
            <a:r>
              <a:rPr lang="en-US" dirty="0"/>
              <a:t>sentence case</a:t>
            </a:r>
          </a:p>
        </p:txBody>
      </p:sp>
      <p:sp>
        <p:nvSpPr>
          <p:cNvPr id="4" name="Text Placeholder 3"/>
          <p:cNvSpPr>
            <a:spLocks noGrp="1"/>
          </p:cNvSpPr>
          <p:nvPr>
            <p:ph type="body" sz="quarter" idx="11" hasCustomPrompt="1"/>
          </p:nvPr>
        </p:nvSpPr>
        <p:spPr>
          <a:xfrm>
            <a:off x="536576" y="3700455"/>
            <a:ext cx="11234729" cy="400110"/>
          </a:xfrm>
          <a:prstGeom prst="rect">
            <a:avLst/>
          </a:prstGeom>
        </p:spPr>
        <p:txBody>
          <a:bodyPr wrap="square">
            <a:spAutoFit/>
          </a:bodyPr>
          <a:lstStyle>
            <a:lvl1pPr marL="0" indent="0" algn="ctr">
              <a:buNone/>
              <a:defRPr sz="2000">
                <a:solidFill>
                  <a:srgbClr val="7F7F7F"/>
                </a:solidFill>
              </a:defRPr>
            </a:lvl1pPr>
          </a:lstStyle>
          <a:p>
            <a:pPr lvl="0"/>
            <a:r>
              <a:rPr lang="en-US" dirty="0"/>
              <a:t>Subtitle placeholder</a:t>
            </a:r>
          </a:p>
        </p:txBody>
      </p:sp>
      <p:sp>
        <p:nvSpPr>
          <p:cNvPr id="6"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374205639"/>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Line Statem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536575" y="2666550"/>
            <a:ext cx="11234738" cy="611278"/>
          </a:xfrm>
          <a:prstGeom prst="rect">
            <a:avLst/>
          </a:prstGeom>
        </p:spPr>
        <p:txBody>
          <a:bodyPr wrap="square" anchor="b" anchorCtr="0">
            <a:spAutoFit/>
          </a:bodyPr>
          <a:lstStyle>
            <a:lvl1pPr marL="0" indent="0" algn="ctr" defTabSz="1088291" rtl="0" eaLnBrk="1" latinLnBrk="0" hangingPunct="1">
              <a:lnSpc>
                <a:spcPts val="3800"/>
              </a:lnSpc>
              <a:buNone/>
              <a:defRPr lang="en-US" sz="4000" kern="1200" baseline="0" dirty="0" smtClean="0">
                <a:solidFill>
                  <a:srgbClr val="00A1E0"/>
                </a:solidFill>
                <a:latin typeface="+mn-lt"/>
                <a:ea typeface="+mn-ea"/>
                <a:cs typeface="+mn-cs"/>
              </a:defRPr>
            </a:lvl1pPr>
          </a:lstStyle>
          <a:p>
            <a:pPr lvl="0"/>
            <a:r>
              <a:rPr lang="en-US" dirty="0"/>
              <a:t>One line big statement slide</a:t>
            </a:r>
          </a:p>
        </p:txBody>
      </p:sp>
      <p:sp>
        <p:nvSpPr>
          <p:cNvPr id="4" name="Text Placeholder 3"/>
          <p:cNvSpPr>
            <a:spLocks noGrp="1"/>
          </p:cNvSpPr>
          <p:nvPr>
            <p:ph type="body" sz="quarter" idx="11" hasCustomPrompt="1"/>
          </p:nvPr>
        </p:nvSpPr>
        <p:spPr>
          <a:xfrm>
            <a:off x="536576" y="3278433"/>
            <a:ext cx="11234729" cy="400110"/>
          </a:xfrm>
          <a:prstGeom prst="rect">
            <a:avLst/>
          </a:prstGeom>
        </p:spPr>
        <p:txBody>
          <a:bodyPr wrap="square">
            <a:spAutoFit/>
          </a:bodyPr>
          <a:lstStyle>
            <a:lvl1pPr marL="0" indent="0" algn="ctr">
              <a:buNone/>
              <a:defRPr sz="2000">
                <a:solidFill>
                  <a:srgbClr val="7F7F7F"/>
                </a:solidFill>
              </a:defRPr>
            </a:lvl1pPr>
          </a:lstStyle>
          <a:p>
            <a:pPr lvl="0"/>
            <a:r>
              <a:rPr lang="en-US" dirty="0"/>
              <a:t>Subtitle placeholder</a:t>
            </a:r>
          </a:p>
        </p:txBody>
      </p:sp>
      <p:sp>
        <p:nvSpPr>
          <p:cNvPr id="5"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1061921839"/>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pSp>
        <p:nvGrpSpPr>
          <p:cNvPr id="14" name="Group 13"/>
          <p:cNvGrpSpPr/>
          <p:nvPr userDrawn="1"/>
        </p:nvGrpSpPr>
        <p:grpSpPr>
          <a:xfrm>
            <a:off x="2807090" y="3658186"/>
            <a:ext cx="6574648" cy="1015663"/>
            <a:chOff x="2788504" y="3921334"/>
            <a:chExt cx="6574649" cy="1015663"/>
          </a:xfrm>
        </p:grpSpPr>
        <p:sp>
          <p:nvSpPr>
            <p:cNvPr id="15" name="TextBox 14"/>
            <p:cNvSpPr txBox="1"/>
            <p:nvPr/>
          </p:nvSpPr>
          <p:spPr>
            <a:xfrm>
              <a:off x="5040863" y="3921334"/>
              <a:ext cx="2107096" cy="1015663"/>
            </a:xfrm>
            <a:prstGeom prst="rect">
              <a:avLst/>
            </a:prstGeom>
            <a:noFill/>
          </p:spPr>
          <p:txBody>
            <a:bodyPr wrap="square" rtlCol="0">
              <a:spAutoFit/>
            </a:bodyPr>
            <a:lstStyle/>
            <a:p>
              <a:pPr algn="ctr"/>
              <a:r>
                <a:rPr lang="en-US" sz="6000" b="1">
                  <a:solidFill>
                    <a:srgbClr val="00A1E0"/>
                  </a:solidFill>
                  <a:latin typeface="Arial"/>
                </a:rPr>
                <a:t>“”</a:t>
              </a:r>
            </a:p>
          </p:txBody>
        </p:sp>
        <p:cxnSp>
          <p:nvCxnSpPr>
            <p:cNvPr id="16" name="Straight Connector 15"/>
            <p:cNvCxnSpPr/>
            <p:nvPr/>
          </p:nvCxnSpPr>
          <p:spPr bwMode="auto">
            <a:xfrm flipH="1">
              <a:off x="2788504" y="4295241"/>
              <a:ext cx="2796363" cy="0"/>
            </a:xfrm>
            <a:prstGeom prst="line">
              <a:avLst/>
            </a:prstGeom>
            <a:noFill/>
            <a:ln w="19050" cap="flat" cmpd="sng" algn="ctr">
              <a:solidFill>
                <a:srgbClr val="7F7F7F"/>
              </a:solidFill>
              <a:prstDash val="solid"/>
              <a:round/>
              <a:headEnd type="none" w="med" len="med"/>
              <a:tailEnd type="none" w="med" len="med"/>
            </a:ln>
            <a:effectLst/>
          </p:spPr>
        </p:cxnSp>
        <p:cxnSp>
          <p:nvCxnSpPr>
            <p:cNvPr id="17" name="Straight Connector 16"/>
            <p:cNvCxnSpPr/>
            <p:nvPr/>
          </p:nvCxnSpPr>
          <p:spPr bwMode="auto">
            <a:xfrm flipH="1">
              <a:off x="6566790" y="4295241"/>
              <a:ext cx="2796363" cy="0"/>
            </a:xfrm>
            <a:prstGeom prst="line">
              <a:avLst/>
            </a:prstGeom>
            <a:noFill/>
            <a:ln w="19050" cap="flat" cmpd="sng" algn="ctr">
              <a:solidFill>
                <a:srgbClr val="7F7F7F"/>
              </a:solidFill>
              <a:prstDash val="solid"/>
              <a:round/>
              <a:headEnd type="none" w="med" len="med"/>
              <a:tailEnd type="none" w="med" len="med"/>
            </a:ln>
            <a:effectLst/>
          </p:spPr>
        </p:cxnSp>
      </p:grpSp>
      <p:sp>
        <p:nvSpPr>
          <p:cNvPr id="6" name="Text Placeholder 5"/>
          <p:cNvSpPr>
            <a:spLocks noGrp="1"/>
          </p:cNvSpPr>
          <p:nvPr>
            <p:ph type="body" sz="quarter" idx="15" hasCustomPrompt="1"/>
          </p:nvPr>
        </p:nvSpPr>
        <p:spPr>
          <a:xfrm>
            <a:off x="409575" y="4449029"/>
            <a:ext cx="11361737" cy="437932"/>
          </a:xfrm>
          <a:prstGeom prst="rect">
            <a:avLst/>
          </a:prstGeom>
        </p:spPr>
        <p:txBody>
          <a:bodyPr anchor="b" anchorCtr="0"/>
          <a:lstStyle>
            <a:lvl1pPr marL="0" indent="0" algn="ctr">
              <a:buNone/>
              <a:defRPr lang="en-US" sz="2000" kern="1200" baseline="0" dirty="0" smtClean="0">
                <a:solidFill>
                  <a:srgbClr val="7F7F7F"/>
                </a:solidFill>
                <a:latin typeface="+mn-lt"/>
                <a:ea typeface="+mn-ea"/>
                <a:cs typeface="+mn-cs"/>
              </a:defRPr>
            </a:lvl1pPr>
          </a:lstStyle>
          <a:p>
            <a:pPr lvl="0"/>
            <a:r>
              <a:rPr lang="en-US" dirty="0"/>
              <a:t>Name placeholder, 20pt</a:t>
            </a:r>
          </a:p>
        </p:txBody>
      </p:sp>
      <p:sp>
        <p:nvSpPr>
          <p:cNvPr id="8" name="Text Placeholder 7"/>
          <p:cNvSpPr>
            <a:spLocks noGrp="1"/>
          </p:cNvSpPr>
          <p:nvPr>
            <p:ph type="body" sz="quarter" idx="16" hasCustomPrompt="1"/>
          </p:nvPr>
        </p:nvSpPr>
        <p:spPr>
          <a:xfrm>
            <a:off x="409577" y="4854167"/>
            <a:ext cx="11361737" cy="452438"/>
          </a:xfrm>
          <a:prstGeom prst="rect">
            <a:avLst/>
          </a:prstGeom>
        </p:spPr>
        <p:txBody>
          <a:bodyPr>
            <a:normAutofit/>
          </a:bodyPr>
          <a:lstStyle>
            <a:lvl1pPr marL="0" indent="0" algn="ctr">
              <a:buNone/>
              <a:defRPr lang="en-US" sz="2000" kern="1200" cap="none" spc="50" baseline="0" dirty="0" smtClean="0">
                <a:solidFill>
                  <a:srgbClr val="7F7F7F"/>
                </a:solidFill>
                <a:latin typeface="+mn-lt"/>
                <a:ea typeface="+mn-ea"/>
                <a:cs typeface="+mn-cs"/>
              </a:defRPr>
            </a:lvl1pPr>
          </a:lstStyle>
          <a:p>
            <a:pPr lvl="0"/>
            <a:r>
              <a:rPr lang="en-US" dirty="0"/>
              <a:t>Company, title placeholder, 20pt</a:t>
            </a:r>
          </a:p>
        </p:txBody>
      </p:sp>
      <p:sp>
        <p:nvSpPr>
          <p:cNvPr id="10" name="Text Placeholder 3"/>
          <p:cNvSpPr>
            <a:spLocks noGrp="1"/>
          </p:cNvSpPr>
          <p:nvPr>
            <p:ph type="body" sz="quarter" idx="14" hasCustomPrompt="1"/>
          </p:nvPr>
        </p:nvSpPr>
        <p:spPr>
          <a:xfrm>
            <a:off x="409575" y="2263136"/>
            <a:ext cx="11361737" cy="1182375"/>
          </a:xfrm>
          <a:prstGeom prst="rect">
            <a:avLst/>
          </a:prstGeom>
        </p:spPr>
        <p:txBody>
          <a:bodyPr wrap="square" anchor="b" anchorCtr="0">
            <a:spAutoFit/>
          </a:bodyPr>
          <a:lstStyle>
            <a:lvl1pPr marL="0" indent="0" algn="ctr">
              <a:lnSpc>
                <a:spcPts val="4200"/>
              </a:lnSpc>
              <a:buNone/>
              <a:defRPr sz="4000" baseline="0"/>
            </a:lvl1pPr>
          </a:lstStyle>
          <a:p>
            <a:pPr lvl="0"/>
            <a:r>
              <a:rPr lang="en-US" dirty="0"/>
              <a:t>Quote placeholder, sentence case, </a:t>
            </a:r>
            <a:br>
              <a:rPr lang="en-US" dirty="0"/>
            </a:br>
            <a:r>
              <a:rPr lang="en-US" dirty="0"/>
              <a:t>center-aligned, 40pt Arial, no quotation marks.</a:t>
            </a:r>
          </a:p>
        </p:txBody>
      </p:sp>
      <p:sp>
        <p:nvSpPr>
          <p:cNvPr id="12"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4164237922"/>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er Quote">
    <p:spTree>
      <p:nvGrpSpPr>
        <p:cNvPr id="1" name=""/>
        <p:cNvGrpSpPr/>
        <p:nvPr/>
      </p:nvGrpSpPr>
      <p:grpSpPr>
        <a:xfrm>
          <a:off x="0" y="0"/>
          <a:ext cx="0" cy="0"/>
          <a:chOff x="0" y="0"/>
          <a:chExt cx="0" cy="0"/>
        </a:xfrm>
      </p:grpSpPr>
      <p:grpSp>
        <p:nvGrpSpPr>
          <p:cNvPr id="14" name="Group 13"/>
          <p:cNvGrpSpPr/>
          <p:nvPr userDrawn="1"/>
        </p:nvGrpSpPr>
        <p:grpSpPr>
          <a:xfrm>
            <a:off x="2807090" y="3658186"/>
            <a:ext cx="6574648" cy="1015663"/>
            <a:chOff x="2788504" y="3921334"/>
            <a:chExt cx="6574649" cy="1015663"/>
          </a:xfrm>
        </p:grpSpPr>
        <p:sp>
          <p:nvSpPr>
            <p:cNvPr id="15" name="TextBox 14"/>
            <p:cNvSpPr txBox="1"/>
            <p:nvPr/>
          </p:nvSpPr>
          <p:spPr>
            <a:xfrm>
              <a:off x="5040863" y="3921334"/>
              <a:ext cx="2107096" cy="1015663"/>
            </a:xfrm>
            <a:prstGeom prst="rect">
              <a:avLst/>
            </a:prstGeom>
            <a:noFill/>
            <a:ln w="19050" cap="flat" cmpd="sng" algn="ctr">
              <a:noFill/>
              <a:prstDash val="solid"/>
              <a:round/>
              <a:headEnd type="none" w="med" len="med"/>
              <a:tailEnd type="none" w="med" len="med"/>
            </a:ln>
            <a:effectLst/>
          </p:spPr>
          <p:txBody>
            <a:bodyPr wrap="square" rtlCol="0">
              <a:spAutoFit/>
            </a:bodyPr>
            <a:lstStyle/>
            <a:p>
              <a:pPr algn="ctr"/>
              <a:r>
                <a:rPr lang="en-US" sz="6000" b="1">
                  <a:solidFill>
                    <a:srgbClr val="00A1E0"/>
                  </a:solidFill>
                  <a:latin typeface="Arial"/>
                </a:rPr>
                <a:t>“”</a:t>
              </a:r>
            </a:p>
          </p:txBody>
        </p:sp>
        <p:cxnSp>
          <p:nvCxnSpPr>
            <p:cNvPr id="16" name="Straight Connector 15"/>
            <p:cNvCxnSpPr/>
            <p:nvPr/>
          </p:nvCxnSpPr>
          <p:spPr bwMode="auto">
            <a:xfrm flipH="1">
              <a:off x="2788504" y="4295241"/>
              <a:ext cx="2796363" cy="0"/>
            </a:xfrm>
            <a:prstGeom prst="line">
              <a:avLst/>
            </a:prstGeom>
            <a:noFill/>
            <a:ln w="19050" cap="flat" cmpd="sng" algn="ctr">
              <a:solidFill>
                <a:srgbClr val="7F7F7F"/>
              </a:solidFill>
              <a:prstDash val="solid"/>
              <a:round/>
              <a:headEnd type="none" w="med" len="med"/>
              <a:tailEnd type="none" w="med" len="med"/>
            </a:ln>
            <a:effectLst/>
          </p:spPr>
        </p:cxnSp>
        <p:cxnSp>
          <p:nvCxnSpPr>
            <p:cNvPr id="17" name="Straight Connector 16"/>
            <p:cNvCxnSpPr/>
            <p:nvPr/>
          </p:nvCxnSpPr>
          <p:spPr bwMode="auto">
            <a:xfrm flipH="1">
              <a:off x="6566790" y="4295241"/>
              <a:ext cx="2796363" cy="0"/>
            </a:xfrm>
            <a:prstGeom prst="line">
              <a:avLst/>
            </a:prstGeom>
            <a:noFill/>
            <a:ln w="19050" cap="flat" cmpd="sng" algn="ctr">
              <a:solidFill>
                <a:srgbClr val="7F7F7F"/>
              </a:solidFill>
              <a:prstDash val="solid"/>
              <a:round/>
              <a:headEnd type="none" w="med" len="med"/>
              <a:tailEnd type="none" w="med" len="med"/>
            </a:ln>
            <a:effectLst/>
          </p:spPr>
        </p:cxnSp>
      </p:grpSp>
      <p:sp>
        <p:nvSpPr>
          <p:cNvPr id="11" name="Text Placeholder 3"/>
          <p:cNvSpPr>
            <a:spLocks noGrp="1"/>
          </p:cNvSpPr>
          <p:nvPr>
            <p:ph type="body" sz="quarter" idx="14" hasCustomPrompt="1"/>
          </p:nvPr>
        </p:nvSpPr>
        <p:spPr>
          <a:xfrm>
            <a:off x="409575" y="2320417"/>
            <a:ext cx="11361737" cy="1125094"/>
          </a:xfrm>
          <a:prstGeom prst="rect">
            <a:avLst/>
          </a:prstGeom>
        </p:spPr>
        <p:txBody>
          <a:bodyPr wrap="square" anchor="b" anchorCtr="0">
            <a:spAutoFit/>
          </a:bodyPr>
          <a:lstStyle>
            <a:lvl1pPr marL="0" indent="0" algn="ctr">
              <a:lnSpc>
                <a:spcPts val="4000"/>
              </a:lnSpc>
              <a:buNone/>
              <a:defRPr sz="3600" baseline="0"/>
            </a:lvl1pPr>
          </a:lstStyle>
          <a:p>
            <a:pPr lvl="0"/>
            <a:r>
              <a:rPr lang="en-US" dirty="0"/>
              <a:t>Long quote placeholder, sentence case, center-aligned, 36pt Arial, no quotation marks.</a:t>
            </a:r>
          </a:p>
        </p:txBody>
      </p:sp>
      <p:sp>
        <p:nvSpPr>
          <p:cNvPr id="9" name="Text Placeholder 5"/>
          <p:cNvSpPr>
            <a:spLocks noGrp="1"/>
          </p:cNvSpPr>
          <p:nvPr>
            <p:ph type="body" sz="quarter" idx="15" hasCustomPrompt="1"/>
          </p:nvPr>
        </p:nvSpPr>
        <p:spPr>
          <a:xfrm>
            <a:off x="409575" y="4449029"/>
            <a:ext cx="11361737" cy="437932"/>
          </a:xfrm>
          <a:prstGeom prst="rect">
            <a:avLst/>
          </a:prstGeom>
        </p:spPr>
        <p:txBody>
          <a:bodyPr anchor="b" anchorCtr="0"/>
          <a:lstStyle>
            <a:lvl1pPr marL="0" indent="0" algn="ctr">
              <a:buNone/>
              <a:defRPr lang="en-US" sz="2000" kern="1200" baseline="0" dirty="0" smtClean="0">
                <a:solidFill>
                  <a:srgbClr val="7F7F7F"/>
                </a:solidFill>
                <a:latin typeface="+mn-lt"/>
                <a:ea typeface="+mn-ea"/>
                <a:cs typeface="+mn-cs"/>
              </a:defRPr>
            </a:lvl1pPr>
          </a:lstStyle>
          <a:p>
            <a:pPr lvl="0"/>
            <a:r>
              <a:rPr lang="en-US" dirty="0"/>
              <a:t>Name placeholder, 20pt</a:t>
            </a:r>
          </a:p>
        </p:txBody>
      </p:sp>
      <p:sp>
        <p:nvSpPr>
          <p:cNvPr id="10" name="Text Placeholder 7"/>
          <p:cNvSpPr>
            <a:spLocks noGrp="1"/>
          </p:cNvSpPr>
          <p:nvPr>
            <p:ph type="body" sz="quarter" idx="16" hasCustomPrompt="1"/>
          </p:nvPr>
        </p:nvSpPr>
        <p:spPr>
          <a:xfrm>
            <a:off x="409577" y="4854167"/>
            <a:ext cx="11361737" cy="452438"/>
          </a:xfrm>
          <a:prstGeom prst="rect">
            <a:avLst/>
          </a:prstGeom>
        </p:spPr>
        <p:txBody>
          <a:bodyPr>
            <a:normAutofit/>
          </a:bodyPr>
          <a:lstStyle>
            <a:lvl1pPr marL="0" indent="0" algn="ctr">
              <a:buNone/>
              <a:defRPr lang="en-US" sz="2000" kern="1200" cap="none" spc="50" baseline="0" dirty="0" smtClean="0">
                <a:solidFill>
                  <a:srgbClr val="7F7F7F"/>
                </a:solidFill>
                <a:latin typeface="+mn-lt"/>
                <a:ea typeface="+mn-ea"/>
                <a:cs typeface="+mn-cs"/>
              </a:defRPr>
            </a:lvl1pPr>
          </a:lstStyle>
          <a:p>
            <a:pPr lvl="0"/>
            <a:r>
              <a:rPr lang="en-US" dirty="0"/>
              <a:t>Company, title placeholder, 20pt</a:t>
            </a:r>
          </a:p>
        </p:txBody>
      </p:sp>
      <p:sp>
        <p:nvSpPr>
          <p:cNvPr id="12"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128719376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5A6C69-6797-4E8A-BF37-F2C3751466E9}" type="datetimeFigureOut">
              <a:rPr lang="en-US" smtClean="0"/>
              <a:t>5/27/2017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BA7D1-EE9A-0241-B0CB-67F65CFD4A8F}" type="slidenum">
              <a:rPr lang="uk-UA" smtClean="0">
                <a:solidFill>
                  <a:srgbClr val="414141"/>
                </a:solidFill>
                <a:latin typeface="Arial"/>
              </a:rPr>
              <a:pPr/>
              <a:t>‹#›</a:t>
            </a:fld>
            <a:endParaRPr lang="uk-UA">
              <a:solidFill>
                <a:srgbClr val="414141"/>
              </a:solidFill>
              <a:latin typeface="Arial"/>
            </a:endParaRPr>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9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819944" y="290514"/>
            <a:ext cx="10548937" cy="5932487"/>
          </a:xfrm>
          <a:prstGeom prst="rect">
            <a:avLst/>
          </a:prstGeom>
        </p:spPr>
        <p:txBody>
          <a:bodyPr/>
          <a:lstStyle>
            <a:lvl1pPr marL="0" indent="0">
              <a:buNone/>
              <a:defRPr baseline="0"/>
            </a:lvl1pPr>
          </a:lstStyle>
          <a:p>
            <a:r>
              <a:rPr lang="en-US"/>
              <a:t>16:9 Video placeholder</a:t>
            </a:r>
          </a:p>
        </p:txBody>
      </p:sp>
      <p:sp>
        <p:nvSpPr>
          <p:cNvPr id="5"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1554175747"/>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3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2139421" y="290514"/>
            <a:ext cx="7909984" cy="5932487"/>
          </a:xfrm>
          <a:prstGeom prst="rect">
            <a:avLst/>
          </a:prstGeom>
        </p:spPr>
        <p:txBody>
          <a:bodyPr/>
          <a:lstStyle>
            <a:lvl1pPr marL="0" indent="0">
              <a:buNone/>
              <a:defRPr baseline="0"/>
            </a:lvl1pPr>
          </a:lstStyle>
          <a:p>
            <a:r>
              <a:rPr lang="en-US"/>
              <a:t>4:3 Video placeholder</a:t>
            </a:r>
          </a:p>
        </p:txBody>
      </p:sp>
      <p:sp>
        <p:nvSpPr>
          <p:cNvPr id="5" name="Slide Number Placeholder 4"/>
          <p:cNvSpPr>
            <a:spLocks noGrp="1"/>
          </p:cNvSpPr>
          <p:nvPr>
            <p:ph type="sldNum" sz="quarter" idx="4"/>
          </p:nvPr>
        </p:nvSpPr>
        <p:spPr>
          <a:xfrm>
            <a:off x="158344" y="6586591"/>
            <a:ext cx="410501" cy="215444"/>
          </a:xfrm>
          <a:prstGeom prst="rect">
            <a:avLst/>
          </a:prstGeom>
          <a:noFill/>
        </p:spPr>
        <p:txBody>
          <a:bodyPr wrap="square" rtlCol="0">
            <a:spAutoFit/>
          </a:bodyPr>
          <a:lstStyle>
            <a:lvl1pPr>
              <a:defRPr lang="en-US" sz="800" smtClean="0">
                <a:solidFill>
                  <a:schemeClr val="bg2"/>
                </a:solidFill>
              </a:defRPr>
            </a:lvl1pPr>
          </a:lstStyle>
          <a:p>
            <a:fld id="{113BA7D1-EE9A-0241-B0CB-67F65CFD4A8F}" type="slidenum">
              <a:rPr>
                <a:solidFill>
                  <a:srgbClr val="414141"/>
                </a:solidFill>
                <a:latin typeface="Arial"/>
              </a:rPr>
              <a:pPr/>
              <a:t>‹#›</a:t>
            </a:fld>
            <a:endParaRPr>
              <a:solidFill>
                <a:srgbClr val="414141"/>
              </a:solidFill>
              <a:latin typeface="Arial"/>
            </a:endParaRPr>
          </a:p>
        </p:txBody>
      </p:sp>
    </p:spTree>
    <p:extLst>
      <p:ext uri="{BB962C8B-B14F-4D97-AF65-F5344CB8AC3E}">
        <p14:creationId xmlns:p14="http://schemas.microsoft.com/office/powerpoint/2010/main" val="1958151793"/>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1" y="1573927"/>
            <a:ext cx="11375136" cy="4654296"/>
          </a:xfrm>
          <a:prstGeom prst="rect">
            <a:avLst/>
          </a:prstGeom>
        </p:spPr>
        <p:txBody>
          <a:bodyPr>
            <a:noAutofit/>
          </a:bodyPr>
          <a:lstStyle>
            <a:lvl1pPr>
              <a:spcBef>
                <a:spcPts val="1600"/>
              </a:spcBef>
              <a:spcAft>
                <a:spcPts val="0"/>
              </a:spcAft>
              <a:buClr>
                <a:schemeClr val="bg1">
                  <a:lumMod val="50000"/>
                </a:schemeClr>
              </a:buClr>
              <a:buSzPct val="100000"/>
              <a:buFont typeface="Arial" pitchFamily="34" charset="0"/>
              <a:buChar char="•"/>
              <a:defRPr sz="3200" b="0" baseline="0">
                <a:solidFill>
                  <a:srgbClr val="4D4F53"/>
                </a:solidFill>
                <a:latin typeface="+mj-lt"/>
              </a:defRPr>
            </a:lvl1pPr>
            <a:lvl2pPr marL="398463" indent="-171450">
              <a:spcBef>
                <a:spcPts val="200"/>
              </a:spcBef>
              <a:buClr>
                <a:schemeClr val="bg1">
                  <a:lumMod val="50000"/>
                </a:schemeClr>
              </a:buClr>
              <a:buSzPct val="100000"/>
              <a:buFont typeface="Arial" pitchFamily="34" charset="0"/>
              <a:buChar char="•"/>
              <a:defRPr sz="2400" b="0" baseline="0">
                <a:solidFill>
                  <a:srgbClr val="4D4F53"/>
                </a:solidFill>
                <a:latin typeface="+mj-lt"/>
              </a:defRPr>
            </a:lvl2pPr>
            <a:lvl3pPr marL="569913" indent="-171450">
              <a:buClr>
                <a:schemeClr val="bg1">
                  <a:lumMod val="50000"/>
                </a:schemeClr>
              </a:buClr>
              <a:buSzPct val="115000"/>
              <a:buFont typeface="Arial" pitchFamily="34" charset="0"/>
              <a:buChar char="•"/>
              <a:tabLst>
                <a:tab pos="914400" algn="l"/>
              </a:tabLst>
              <a:defRPr sz="2000" b="0">
                <a:solidFill>
                  <a:srgbClr val="4D4F53"/>
                </a:solidFill>
                <a:latin typeface="Calibri" pitchFamily="34" charset="0"/>
              </a:defRPr>
            </a:lvl3pPr>
            <a:lvl4pPr marL="742950" indent="-173038">
              <a:buClr>
                <a:schemeClr val="bg1">
                  <a:lumMod val="50000"/>
                </a:schemeClr>
              </a:buClr>
              <a:buSzPct val="115000"/>
              <a:buFont typeface="Arial" pitchFamily="34" charset="0"/>
              <a:buChar char="•"/>
              <a:defRPr sz="1600" b="0">
                <a:solidFill>
                  <a:srgbClr val="4D4F53"/>
                </a:solidFill>
                <a:latin typeface="Calibri" pitchFamily="34" charset="0"/>
              </a:defRPr>
            </a:lvl4pPr>
            <a:lvl5pPr marL="914400" indent="-171450">
              <a:buClr>
                <a:schemeClr val="bg1">
                  <a:lumMod val="50000"/>
                </a:schemeClr>
              </a:buClr>
              <a:buSzPct val="115000"/>
              <a:buFont typeface="Arial" pitchFamily="34" charset="0"/>
              <a:buChar char="•"/>
              <a:defRPr sz="1600" b="0">
                <a:solidFill>
                  <a:srgbClr val="4D4F53"/>
                </a:solidFill>
                <a:latin typeface="Calibri" pitchFamily="34" charset="0"/>
              </a:defRPr>
            </a:lvl5pPr>
          </a:lstStyle>
          <a:p>
            <a:pPr lvl="0"/>
            <a:r>
              <a:rPr lang="en-US" dirty="0"/>
              <a:t>Click to edit master style</a:t>
            </a:r>
          </a:p>
          <a:p>
            <a:pPr lvl="1"/>
            <a:r>
              <a:rPr lang="en-US" dirty="0"/>
              <a:t>Click to edit master style</a:t>
            </a:r>
          </a:p>
          <a:p>
            <a:pPr lvl="0"/>
            <a:r>
              <a:rPr lang="en-US" dirty="0"/>
              <a:t>Click to edit master style</a:t>
            </a:r>
          </a:p>
          <a:p>
            <a:pPr lvl="1"/>
            <a:r>
              <a:rPr lang="en-US" dirty="0"/>
              <a:t>Click to edit master style</a:t>
            </a:r>
          </a:p>
          <a:p>
            <a:pPr lvl="1"/>
            <a:endParaRPr lang="en-US" dirty="0"/>
          </a:p>
        </p:txBody>
      </p:sp>
      <p:sp>
        <p:nvSpPr>
          <p:cNvPr id="29" name="Footer Placeholder 6"/>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000">
                <a:solidFill>
                  <a:schemeClr val="tx1">
                    <a:tint val="75000"/>
                  </a:schemeClr>
                </a:solidFill>
                <a:latin typeface="+mj-lt"/>
              </a:defRPr>
            </a:lvl1pPr>
          </a:lstStyle>
          <a:p>
            <a:r>
              <a:rPr lang="en-US"/>
              <a:t>Citrix Confidential - Do Not Distribute</a:t>
            </a:r>
          </a:p>
        </p:txBody>
      </p:sp>
      <p:sp>
        <p:nvSpPr>
          <p:cNvPr id="26" name="Title 1"/>
          <p:cNvSpPr>
            <a:spLocks noGrp="1"/>
          </p:cNvSpPr>
          <p:nvPr>
            <p:ph type="title"/>
          </p:nvPr>
        </p:nvSpPr>
        <p:spPr>
          <a:xfrm>
            <a:off x="381001" y="618909"/>
            <a:ext cx="11375136" cy="506413"/>
          </a:xfrm>
        </p:spPr>
        <p:txBody>
          <a:bodyPr>
            <a:noAutofit/>
          </a:bodyPr>
          <a:lstStyle>
            <a:lvl1pPr>
              <a:defRPr sz="3400" b="1"/>
            </a:lvl1pPr>
          </a:lstStyle>
          <a:p>
            <a:r>
              <a:rPr lang="en-US"/>
              <a:t>Click to edit Master title style</a:t>
            </a:r>
            <a:endParaRPr lang="en-US" dirty="0"/>
          </a:p>
        </p:txBody>
      </p:sp>
    </p:spTree>
    <p:extLst>
      <p:ext uri="{BB962C8B-B14F-4D97-AF65-F5344CB8AC3E}">
        <p14:creationId xmlns:p14="http://schemas.microsoft.com/office/powerpoint/2010/main" val="19021780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2014A1-A632-4878-A0D3-F52BA7563730}" type="datetimeFigureOut">
              <a:rPr lang="en-US" smtClean="0"/>
              <a:t>5/27/2017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3BA7D1-EE9A-0241-B0CB-67F65CFD4A8F}" type="slidenum">
              <a:rPr lang="uk-UA" smtClean="0">
                <a:solidFill>
                  <a:srgbClr val="414141"/>
                </a:solidFill>
                <a:latin typeface="Arial"/>
              </a:rPr>
              <a:pPr/>
              <a:t>‹#›</a:t>
            </a:fld>
            <a:endParaRPr lang="uk-UA">
              <a:solidFill>
                <a:srgbClr val="414141"/>
              </a:solidFill>
              <a:latin typeface="Arial"/>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99F462-093F-4566-844B-4C71F2739DA5}" type="datetimeFigureOut">
              <a:rPr lang="en-US" smtClean="0"/>
              <a:t>5/27/2017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3BA7D1-EE9A-0241-B0CB-67F65CFD4A8F}" type="slidenum">
              <a:rPr lang="uk-UA" smtClean="0">
                <a:solidFill>
                  <a:srgbClr val="414141"/>
                </a:solidFill>
                <a:latin typeface="Arial"/>
              </a:rPr>
              <a:pPr/>
              <a:t>‹#›</a:t>
            </a:fld>
            <a:endParaRPr lang="uk-UA">
              <a:solidFill>
                <a:srgbClr val="414141"/>
              </a:solidFill>
              <a:latin typeface="Arial"/>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5/27/2017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3BA7D1-EE9A-0241-B0CB-67F65CFD4A8F}" type="slidenum">
              <a:rPr lang="uk-UA" smtClean="0">
                <a:solidFill>
                  <a:srgbClr val="414141"/>
                </a:solidFill>
                <a:latin typeface="Arial"/>
              </a:rPr>
              <a:pPr/>
              <a:t>‹#›</a:t>
            </a:fld>
            <a:endParaRPr lang="uk-UA">
              <a:solidFill>
                <a:srgbClr val="414141"/>
              </a:solidFill>
              <a:latin typeface="Arial"/>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5/27/2017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BA7D1-EE9A-0241-B0CB-67F65CFD4A8F}" type="slidenum">
              <a:rPr lang="uk-UA" smtClean="0">
                <a:solidFill>
                  <a:srgbClr val="414141"/>
                </a:solidFill>
                <a:latin typeface="Arial"/>
              </a:rPr>
              <a:pPr/>
              <a:t>‹#›</a:t>
            </a:fld>
            <a:endParaRPr lang="uk-UA">
              <a:solidFill>
                <a:srgbClr val="414141"/>
              </a:solidFill>
              <a:latin typeface="Arial"/>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5/27/2017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BA7D1-EE9A-0241-B0CB-67F65CFD4A8F}" type="slidenum">
              <a:rPr lang="uk-UA" smtClean="0">
                <a:solidFill>
                  <a:srgbClr val="414141"/>
                </a:solidFill>
                <a:latin typeface="Arial"/>
              </a:rPr>
              <a:pPr/>
              <a:t>‹#›</a:t>
            </a:fld>
            <a:endParaRPr lang="uk-UA">
              <a:solidFill>
                <a:srgbClr val="414141"/>
              </a:solidFill>
              <a:latin typeface="Arial"/>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5/27/2017</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3BA7D1-EE9A-0241-B0CB-67F65CFD4A8F}" type="slidenum">
              <a:rPr lang="uk-UA" smtClean="0">
                <a:solidFill>
                  <a:srgbClr val="414141"/>
                </a:solidFill>
                <a:latin typeface="Arial"/>
              </a:rPr>
              <a:pPr/>
              <a:t>‹#›</a:t>
            </a:fld>
            <a:endParaRPr lang="uk-UA">
              <a:solidFill>
                <a:srgbClr val="414141"/>
              </a:solidFill>
              <a:latin typeface="Arial"/>
            </a:endParaRPr>
          </a:p>
        </p:txBody>
      </p:sp>
    </p:spTree>
    <p:extLst>
      <p:ext uri="{BB962C8B-B14F-4D97-AF65-F5344CB8AC3E}">
        <p14:creationId xmlns:p14="http://schemas.microsoft.com/office/powerpoint/2010/main" val="2002443914"/>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3847" r:id="rId19"/>
    <p:sldLayoutId id="2147483851"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8" r:id="rId42"/>
  </p:sldLayoutIdLst>
  <p:transition spd="med">
    <p:fade/>
  </p:transition>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12"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gif"/><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jpeg"/></Relationships>
</file>

<file path=ppt/slides/_rels/slide4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technet.microsoft.com/en-us/library/ee649205(v=ws.10).aspx" TargetMode="External"/><Relationship Id="rId2" Type="http://schemas.openxmlformats.org/officeDocument/2006/relationships/hyperlink" Target="https://technet.microsoft.com/en-us/library/cc770432.aspx" TargetMode="External"/><Relationship Id="rId1" Type="http://schemas.openxmlformats.org/officeDocument/2006/relationships/slideLayout" Target="../slideLayouts/slideLayout13.xml"/><Relationship Id="rId4" Type="http://schemas.openxmlformats.org/officeDocument/2006/relationships/hyperlink" Target="https://technet.microsoft.com/en-us/security/jj720323.aspx"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hyperlink" Target="http://rycon.hu/papers/goldenticket.html" TargetMode="Externa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23168" y="2309187"/>
            <a:ext cx="7491615" cy="1588127"/>
          </a:xfrm>
        </p:spPr>
        <p:txBody>
          <a:bodyPr/>
          <a:lstStyle/>
          <a:p>
            <a:r>
              <a:rPr lang="en-US" dirty="0"/>
              <a:t>VDI Lockdown 1.0, securing your deployment to make it “more better”</a:t>
            </a:r>
          </a:p>
        </p:txBody>
      </p:sp>
      <p:sp>
        <p:nvSpPr>
          <p:cNvPr id="3" name="Text Placeholder 2"/>
          <p:cNvSpPr>
            <a:spLocks noGrp="1"/>
          </p:cNvSpPr>
          <p:nvPr>
            <p:ph type="body" sz="quarter" idx="13"/>
          </p:nvPr>
        </p:nvSpPr>
        <p:spPr/>
        <p:txBody>
          <a:bodyPr/>
          <a:lstStyle/>
          <a:p>
            <a:r>
              <a:rPr lang="en-US" dirty="0"/>
              <a:t>E2EVC</a:t>
            </a:r>
          </a:p>
        </p:txBody>
      </p:sp>
      <p:sp>
        <p:nvSpPr>
          <p:cNvPr id="4" name="Text Placeholder 3"/>
          <p:cNvSpPr>
            <a:spLocks noGrp="1"/>
          </p:cNvSpPr>
          <p:nvPr>
            <p:ph type="body" sz="quarter" idx="18"/>
          </p:nvPr>
        </p:nvSpPr>
        <p:spPr/>
        <p:txBody>
          <a:bodyPr>
            <a:normAutofit/>
          </a:bodyPr>
          <a:lstStyle/>
          <a:p>
            <a:r>
              <a:rPr lang="en-US" dirty="0"/>
              <a:t>Patrick Coble, Patrick Coble Consulting</a:t>
            </a:r>
          </a:p>
        </p:txBody>
      </p:sp>
      <p:sp>
        <p:nvSpPr>
          <p:cNvPr id="5" name="Text Placeholder 4"/>
          <p:cNvSpPr>
            <a:spLocks noGrp="1"/>
          </p:cNvSpPr>
          <p:nvPr>
            <p:ph type="body" sz="quarter" idx="19"/>
          </p:nvPr>
        </p:nvSpPr>
        <p:spPr/>
        <p:txBody>
          <a:bodyPr>
            <a:normAutofit/>
          </a:bodyPr>
          <a:lstStyle/>
          <a:p>
            <a:r>
              <a:rPr lang="en-US" dirty="0"/>
              <a:t>Jarian Gibson, Jarian Gibson Consulting</a:t>
            </a:r>
          </a:p>
        </p:txBody>
      </p:sp>
      <p:sp>
        <p:nvSpPr>
          <p:cNvPr id="6" name="Text Placeholder 5"/>
          <p:cNvSpPr>
            <a:spLocks noGrp="1"/>
          </p:cNvSpPr>
          <p:nvPr>
            <p:ph type="body" sz="quarter" idx="20"/>
          </p:nvPr>
        </p:nvSpPr>
        <p:spPr/>
        <p:txBody>
          <a:bodyPr>
            <a:normAutofit/>
          </a:bodyPr>
          <a:lstStyle/>
          <a:p>
            <a:r>
              <a:rPr lang="en-US" dirty="0"/>
              <a:t>May 27</a:t>
            </a:r>
            <a:r>
              <a:rPr lang="en-US" baseline="30000" dirty="0"/>
              <a:t>th</a:t>
            </a:r>
            <a:r>
              <a:rPr lang="en-US" dirty="0"/>
              <a:t> 2017</a:t>
            </a:r>
          </a:p>
        </p:txBody>
      </p:sp>
    </p:spTree>
    <p:extLst>
      <p:ext uri="{BB962C8B-B14F-4D97-AF65-F5344CB8AC3E}">
        <p14:creationId xmlns:p14="http://schemas.microsoft.com/office/powerpoint/2010/main" val="8347864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Apple </a:t>
            </a:r>
            <a:r>
              <a:rPr lang="en-US" err="1"/>
              <a:t>gotoFAIL</a:t>
            </a:r>
            <a:endParaRPr lang="en-US"/>
          </a:p>
        </p:txBody>
      </p:sp>
      <p:sp>
        <p:nvSpPr>
          <p:cNvPr id="3" name="Content Placeholder 2"/>
          <p:cNvSpPr>
            <a:spLocks noGrp="1"/>
          </p:cNvSpPr>
          <p:nvPr>
            <p:ph sz="quarter" idx="20"/>
          </p:nvPr>
        </p:nvSpPr>
        <p:spPr/>
        <p:txBody>
          <a:bodyPr/>
          <a:lstStyle/>
          <a:p>
            <a:pPr marL="411480" indent="-411480">
              <a:buFont typeface="Arial" panose="020B0604020202020204" pitchFamily="34" charset="0"/>
              <a:buChar char="•"/>
            </a:pPr>
            <a:r>
              <a:rPr lang="en-US"/>
              <a:t>February 2014</a:t>
            </a:r>
          </a:p>
          <a:p>
            <a:pPr marL="411480" indent="-411480">
              <a:buFont typeface="Arial" panose="020B0604020202020204" pitchFamily="34" charset="0"/>
              <a:buChar char="•"/>
            </a:pPr>
            <a:r>
              <a:rPr lang="en-US"/>
              <a:t>This started the SSL and TLS party for the whole year leaving  the iOS extremely exposed.</a:t>
            </a:r>
          </a:p>
          <a:p>
            <a:pPr marL="411480" indent="-411480">
              <a:buFont typeface="Arial" panose="020B0604020202020204" pitchFamily="34" charset="0"/>
              <a:buChar char="•"/>
            </a:pPr>
            <a:r>
              <a:rPr lang="en-US"/>
              <a:t>No Clue how it got by but wow.</a:t>
            </a:r>
          </a:p>
        </p:txBody>
      </p:sp>
      <p:sp>
        <p:nvSpPr>
          <p:cNvPr id="4" name="Slide Number Placeholder 3"/>
          <p:cNvSpPr>
            <a:spLocks noGrp="1"/>
          </p:cNvSpPr>
          <p:nvPr>
            <p:ph type="sldNum" sz="quarter" idx="4"/>
          </p:nvPr>
        </p:nvSpPr>
        <p:spPr>
          <a:prstGeom prst="rect">
            <a:avLst/>
          </a:prstGeom>
        </p:spPr>
        <p:txBody>
          <a:bodyPr/>
          <a:lstStyle/>
          <a:p>
            <a:fld id="{FA56ABA4-253D-44E9-97A8-82E0FB6AF783}" type="slidenum">
              <a:rPr lang="en-GB" smtClean="0"/>
              <a:pPr/>
              <a:t>10</a:t>
            </a:fld>
            <a:endParaRPr lang="en-GB"/>
          </a:p>
        </p:txBody>
      </p:sp>
      <p:pic>
        <p:nvPicPr>
          <p:cNvPr id="3074" name="Picture 2" descr="http://www.valuewalk.com/wp-content/uploads/2014/02/Apple-Security-Fla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911" y="3620567"/>
            <a:ext cx="4508108" cy="253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28243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Heartbleed</a:t>
            </a:r>
          </a:p>
        </p:txBody>
      </p:sp>
      <p:sp>
        <p:nvSpPr>
          <p:cNvPr id="3" name="Content Placeholder 2"/>
          <p:cNvSpPr>
            <a:spLocks noGrp="1"/>
          </p:cNvSpPr>
          <p:nvPr>
            <p:ph sz="quarter" idx="20"/>
          </p:nvPr>
        </p:nvSpPr>
        <p:spPr>
          <a:xfrm>
            <a:off x="448056" y="1614268"/>
            <a:ext cx="11309783" cy="4526280"/>
          </a:xfrm>
        </p:spPr>
        <p:txBody>
          <a:bodyPr/>
          <a:lstStyle/>
          <a:p>
            <a:r>
              <a:rPr lang="en-US"/>
              <a:t>April 2014</a:t>
            </a:r>
          </a:p>
          <a:p>
            <a:endParaRPr lang="en-US"/>
          </a:p>
          <a:p>
            <a:r>
              <a:rPr lang="en-US"/>
              <a:t>Almost all </a:t>
            </a:r>
            <a:r>
              <a:rPr lang="en-US" err="1"/>
              <a:t>OpenSSL</a:t>
            </a:r>
            <a:r>
              <a:rPr lang="en-US"/>
              <a:t> version were vulnerable and the biggest problem is that </a:t>
            </a:r>
            <a:r>
              <a:rPr lang="en-US" err="1"/>
              <a:t>OpenSSL</a:t>
            </a:r>
            <a:r>
              <a:rPr lang="en-US"/>
              <a:t>   Made the news like almost no other bug\vulnerability.</a:t>
            </a:r>
          </a:p>
          <a:p>
            <a:endParaRPr lang="en-US"/>
          </a:p>
          <a:p>
            <a:r>
              <a:rPr lang="en-US"/>
              <a:t>“Some might argue that [Heartbleed] is the worst vulnerability found (at least in terms of its potential impact) since commercial traffic began to flow on the Internet,” </a:t>
            </a:r>
            <a:r>
              <a:rPr lang="en-US" i="1"/>
              <a:t>Forbes</a:t>
            </a:r>
            <a:endParaRPr lang="en-US"/>
          </a:p>
        </p:txBody>
      </p:sp>
      <p:sp>
        <p:nvSpPr>
          <p:cNvPr id="4" name="Slide Number Placeholder 3"/>
          <p:cNvSpPr>
            <a:spLocks noGrp="1"/>
          </p:cNvSpPr>
          <p:nvPr>
            <p:ph type="sldNum" sz="quarter" idx="4"/>
          </p:nvPr>
        </p:nvSpPr>
        <p:spPr>
          <a:prstGeom prst="rect">
            <a:avLst/>
          </a:prstGeom>
        </p:spPr>
        <p:txBody>
          <a:bodyPr/>
          <a:lstStyle/>
          <a:p>
            <a:fld id="{FA56ABA4-253D-44E9-97A8-82E0FB6AF783}" type="slidenum">
              <a:rPr lang="en-GB" smtClean="0"/>
              <a:pPr/>
              <a:t>11</a:t>
            </a:fld>
            <a:endParaRPr lang="en-GB"/>
          </a:p>
        </p:txBody>
      </p:sp>
      <p:pic>
        <p:nvPicPr>
          <p:cNvPr id="2050" name="Picture 2" descr="Heartbleed Bu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6887" y="672922"/>
            <a:ext cx="1577705" cy="1910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5246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SHELLSHOCK</a:t>
            </a:r>
          </a:p>
        </p:txBody>
      </p:sp>
      <p:sp>
        <p:nvSpPr>
          <p:cNvPr id="3" name="Content Placeholder 2"/>
          <p:cNvSpPr>
            <a:spLocks noGrp="1"/>
          </p:cNvSpPr>
          <p:nvPr>
            <p:ph sz="quarter" idx="20"/>
          </p:nvPr>
        </p:nvSpPr>
        <p:spPr/>
        <p:txBody>
          <a:bodyPr/>
          <a:lstStyle/>
          <a:p>
            <a:r>
              <a:rPr lang="en-US" err="1"/>
              <a:t>ShellShock</a:t>
            </a:r>
            <a:r>
              <a:rPr lang="en-US"/>
              <a:t> came out in September 2014</a:t>
            </a:r>
          </a:p>
          <a:p>
            <a:endParaRPr lang="en-US"/>
          </a:p>
          <a:p>
            <a:r>
              <a:rPr lang="en-US"/>
              <a:t>This  affected systems that were up to this time “more secure” than Winders like OSX and other  OS’s in the Linux and BSD family.</a:t>
            </a:r>
          </a:p>
        </p:txBody>
      </p:sp>
      <p:sp>
        <p:nvSpPr>
          <p:cNvPr id="4" name="Slide Number Placeholder 3"/>
          <p:cNvSpPr>
            <a:spLocks noGrp="1"/>
          </p:cNvSpPr>
          <p:nvPr>
            <p:ph type="sldNum" sz="quarter" idx="4"/>
          </p:nvPr>
        </p:nvSpPr>
        <p:spPr>
          <a:prstGeom prst="rect">
            <a:avLst/>
          </a:prstGeom>
        </p:spPr>
        <p:txBody>
          <a:bodyPr/>
          <a:lstStyle/>
          <a:p>
            <a:fld id="{FA56ABA4-253D-44E9-97A8-82E0FB6AF783}" type="slidenum">
              <a:rPr lang="en-GB" smtClean="0"/>
              <a:pPr/>
              <a:t>12</a:t>
            </a:fld>
            <a:endParaRPr lang="en-GB"/>
          </a:p>
        </p:txBody>
      </p:sp>
      <p:pic>
        <p:nvPicPr>
          <p:cNvPr id="4098" name="Picture 2" descr="http://vpnexpress.net/wp-content/uploads/2014/09/Shellshock-Bash-Bu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53" y="4010230"/>
            <a:ext cx="2135383" cy="2135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blog.digicert.com/wp-content/uploads/2014/09/Shellsho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1863" y="4401561"/>
            <a:ext cx="1518211" cy="153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27019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BADUSB</a:t>
            </a:r>
          </a:p>
        </p:txBody>
      </p:sp>
      <p:sp>
        <p:nvSpPr>
          <p:cNvPr id="3" name="Content Placeholder 2"/>
          <p:cNvSpPr>
            <a:spLocks noGrp="1"/>
          </p:cNvSpPr>
          <p:nvPr>
            <p:ph sz="quarter" idx="20"/>
          </p:nvPr>
        </p:nvSpPr>
        <p:spPr/>
        <p:txBody>
          <a:bodyPr/>
          <a:lstStyle/>
          <a:p>
            <a:r>
              <a:rPr lang="en-US" err="1"/>
              <a:t>BadUSB</a:t>
            </a:r>
            <a:r>
              <a:rPr lang="en-US"/>
              <a:t> came out in July 2014</a:t>
            </a:r>
          </a:p>
          <a:p>
            <a:endParaRPr lang="en-US"/>
          </a:p>
          <a:p>
            <a:r>
              <a:rPr lang="en-US"/>
              <a:t>NO DEFENSE</a:t>
            </a:r>
          </a:p>
          <a:p>
            <a:endParaRPr lang="en-US"/>
          </a:p>
          <a:p>
            <a:r>
              <a:rPr lang="en-US"/>
              <a:t>Piggy backing of 20 years of USB basic system access devices can be reprogramed to emulate almost anything and can plant malware and viruses onto a computer on boot up.  Physical Access always wins.</a:t>
            </a:r>
          </a:p>
        </p:txBody>
      </p:sp>
      <p:sp>
        <p:nvSpPr>
          <p:cNvPr id="4" name="Slide Number Placeholder 3"/>
          <p:cNvSpPr>
            <a:spLocks noGrp="1"/>
          </p:cNvSpPr>
          <p:nvPr>
            <p:ph type="sldNum" sz="quarter" idx="4"/>
          </p:nvPr>
        </p:nvSpPr>
        <p:spPr>
          <a:prstGeom prst="rect">
            <a:avLst/>
          </a:prstGeom>
        </p:spPr>
        <p:txBody>
          <a:bodyPr/>
          <a:lstStyle/>
          <a:p>
            <a:fld id="{FA56ABA4-253D-44E9-97A8-82E0FB6AF783}" type="slidenum">
              <a:rPr lang="en-GB" smtClean="0"/>
              <a:pPr/>
              <a:t>13</a:t>
            </a:fld>
            <a:endParaRPr lang="en-GB"/>
          </a:p>
        </p:txBody>
      </p:sp>
      <p:pic>
        <p:nvPicPr>
          <p:cNvPr id="6146" name="Picture 2" descr="Bad USB. B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0352" y="1600200"/>
            <a:ext cx="1238209" cy="160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731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Poodle</a:t>
            </a:r>
          </a:p>
        </p:txBody>
      </p:sp>
      <p:sp>
        <p:nvSpPr>
          <p:cNvPr id="3" name="Content Placeholder 2"/>
          <p:cNvSpPr>
            <a:spLocks noGrp="1"/>
          </p:cNvSpPr>
          <p:nvPr>
            <p:ph sz="quarter" idx="20"/>
          </p:nvPr>
        </p:nvSpPr>
        <p:spPr/>
        <p:txBody>
          <a:bodyPr/>
          <a:lstStyle/>
          <a:p>
            <a:r>
              <a:rPr lang="en-US"/>
              <a:t>Poodle “Padding Oracle On Downgraded Legacy Encryption” came out in October 2014</a:t>
            </a:r>
          </a:p>
          <a:p>
            <a:endParaRPr lang="en-US"/>
          </a:p>
          <a:p>
            <a:r>
              <a:rPr lang="en-US"/>
              <a:t>This beat up SSL v3 and would allow a 1 in 256 chance to decode the message with a single session cookie.  Really bad news.</a:t>
            </a:r>
          </a:p>
        </p:txBody>
      </p:sp>
      <p:sp>
        <p:nvSpPr>
          <p:cNvPr id="4" name="Slide Number Placeholder 3"/>
          <p:cNvSpPr>
            <a:spLocks noGrp="1"/>
          </p:cNvSpPr>
          <p:nvPr>
            <p:ph type="sldNum" sz="quarter" idx="4"/>
          </p:nvPr>
        </p:nvSpPr>
        <p:spPr>
          <a:prstGeom prst="rect">
            <a:avLst/>
          </a:prstGeom>
        </p:spPr>
        <p:txBody>
          <a:bodyPr/>
          <a:lstStyle/>
          <a:p>
            <a:fld id="{FA56ABA4-253D-44E9-97A8-82E0FB6AF783}" type="slidenum">
              <a:rPr lang="en-GB" smtClean="0"/>
              <a:pPr/>
              <a:t>14</a:t>
            </a:fld>
            <a:endParaRPr lang="en-GB"/>
          </a:p>
        </p:txBody>
      </p:sp>
      <p:pic>
        <p:nvPicPr>
          <p:cNvPr id="5122" name="Picture 2" descr="http://cdn.arstechnica.net/wp-content/uploads/2014/10/4143185674_4b32051a96_z.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453" y="4133589"/>
            <a:ext cx="2355245" cy="22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96110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Ransom/</a:t>
            </a:r>
            <a:r>
              <a:rPr lang="en-US" err="1"/>
              <a:t>Cryptolocker</a:t>
            </a:r>
            <a:endParaRPr lang="en-US"/>
          </a:p>
        </p:txBody>
      </p:sp>
      <p:sp>
        <p:nvSpPr>
          <p:cNvPr id="3" name="Content Placeholder 2"/>
          <p:cNvSpPr>
            <a:spLocks noGrp="1"/>
          </p:cNvSpPr>
          <p:nvPr>
            <p:ph sz="quarter" idx="20"/>
          </p:nvPr>
        </p:nvSpPr>
        <p:spPr/>
        <p:txBody>
          <a:bodyPr>
            <a:normAutofit/>
          </a:bodyPr>
          <a:lstStyle/>
          <a:p>
            <a:pPr marL="411480" indent="-411480">
              <a:buFont typeface="Arial" panose="020B0604020202020204" pitchFamily="34" charset="0"/>
              <a:buChar char="•"/>
            </a:pPr>
            <a:r>
              <a:rPr lang="en-US"/>
              <a:t>A new trend where a attacker will get in and run some hard drive encryption programs to encrypt all the servers and or workstations and then make you pay on </a:t>
            </a:r>
            <a:r>
              <a:rPr lang="en-US" err="1"/>
              <a:t>BitCoin</a:t>
            </a:r>
            <a:r>
              <a:rPr lang="en-US"/>
              <a:t>.  It happens to SMB more than anyone but don’t think you are not susceptible in a big enterprise shop, one </a:t>
            </a:r>
            <a:r>
              <a:rPr lang="en-US" err="1"/>
              <a:t>spearphishing</a:t>
            </a:r>
            <a:r>
              <a:rPr lang="en-US"/>
              <a:t> attack to a admin would give them what they need to place the seed codes and party on.</a:t>
            </a:r>
          </a:p>
          <a:p>
            <a:pPr marL="411480" indent="-411480">
              <a:buFont typeface="Arial" panose="020B0604020202020204" pitchFamily="34" charset="0"/>
              <a:buChar char="•"/>
            </a:pPr>
            <a:r>
              <a:rPr lang="en-US"/>
              <a:t>What to do?</a:t>
            </a:r>
          </a:p>
          <a:p>
            <a:pPr marL="960120" lvl="1" indent="-411480">
              <a:buFont typeface="Arial" panose="020B0604020202020204" pitchFamily="34" charset="0"/>
              <a:buChar char="•"/>
            </a:pPr>
            <a:r>
              <a:rPr lang="en-US"/>
              <a:t>Don’t let them break in</a:t>
            </a:r>
          </a:p>
          <a:p>
            <a:pPr marL="960120" lvl="1" indent="-411480">
              <a:buFont typeface="Arial" panose="020B0604020202020204" pitchFamily="34" charset="0"/>
              <a:buChar char="•"/>
            </a:pPr>
            <a:r>
              <a:rPr lang="en-US"/>
              <a:t>If they get in, you basically don’t have any other option than to pay the ransom and then make sure you find out how they got in and fix things up.</a:t>
            </a:r>
          </a:p>
          <a:p>
            <a:pPr marL="960120" lvl="1" indent="-411480">
              <a:buFont typeface="Arial" panose="020B0604020202020204" pitchFamily="34" charset="0"/>
              <a:buChar char="•"/>
            </a:pPr>
            <a:r>
              <a:rPr lang="en-US"/>
              <a:t>Email is now one of the most dangerous attack surfaces</a:t>
            </a:r>
          </a:p>
        </p:txBody>
      </p:sp>
      <p:sp>
        <p:nvSpPr>
          <p:cNvPr id="4" name="Slide Number Placeholder 3"/>
          <p:cNvSpPr>
            <a:spLocks noGrp="1"/>
          </p:cNvSpPr>
          <p:nvPr>
            <p:ph type="sldNum" sz="quarter" idx="4"/>
          </p:nvPr>
        </p:nvSpPr>
        <p:spPr>
          <a:prstGeom prst="rect">
            <a:avLst/>
          </a:prstGeom>
        </p:spPr>
        <p:txBody>
          <a:bodyPr/>
          <a:lstStyle/>
          <a:p>
            <a:fld id="{FA56ABA4-253D-44E9-97A8-82E0FB6AF783}" type="slidenum">
              <a:rPr lang="en-GB" smtClean="0"/>
              <a:pPr/>
              <a:t>15</a:t>
            </a:fld>
            <a:endParaRPr lang="en-GB"/>
          </a:p>
        </p:txBody>
      </p:sp>
    </p:spTree>
    <p:extLst>
      <p:ext uri="{BB962C8B-B14F-4D97-AF65-F5344CB8AC3E}">
        <p14:creationId xmlns:p14="http://schemas.microsoft.com/office/powerpoint/2010/main" val="189382065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WannaCry</a:t>
            </a:r>
            <a:r>
              <a:rPr lang="en-US" dirty="0"/>
              <a:t> </a:t>
            </a:r>
            <a:r>
              <a:rPr lang="en-US" dirty="0" err="1"/>
              <a:t>Ransomeware</a:t>
            </a:r>
            <a:r>
              <a:rPr lang="en-US" dirty="0"/>
              <a:t> Variant?</a:t>
            </a:r>
          </a:p>
        </p:txBody>
      </p:sp>
      <p:sp>
        <p:nvSpPr>
          <p:cNvPr id="3" name="Content Placeholder 2"/>
          <p:cNvSpPr>
            <a:spLocks noGrp="1"/>
          </p:cNvSpPr>
          <p:nvPr>
            <p:ph sz="quarter" idx="20"/>
          </p:nvPr>
        </p:nvSpPr>
        <p:spPr/>
        <p:txBody>
          <a:bodyPr/>
          <a:lstStyle/>
          <a:p>
            <a:r>
              <a:rPr lang="en-US" dirty="0"/>
              <a:t>Ransomware Variant from NSA Eternal Blue toolset leak from </a:t>
            </a:r>
            <a:r>
              <a:rPr lang="en-US" dirty="0" err="1"/>
              <a:t>Wikileaks</a:t>
            </a:r>
            <a:r>
              <a:rPr lang="en-US" dirty="0"/>
              <a:t> allowed the normal phishing attack to be deployed or propagated without any user interaction.  If you were patched back in March with update MS17-010, you were fine.  </a:t>
            </a:r>
          </a:p>
          <a:p>
            <a:r>
              <a:rPr lang="en-US" dirty="0"/>
              <a:t>If you don’t have a good patching schedule then you didn’t have a fun couple of weeks.</a:t>
            </a:r>
          </a:p>
          <a:p>
            <a:pPr lvl="1"/>
            <a:r>
              <a:rPr lang="en-US" dirty="0"/>
              <a:t>Try and get automated solution for your security updates if possible</a:t>
            </a:r>
          </a:p>
        </p:txBody>
      </p:sp>
      <p:pic>
        <p:nvPicPr>
          <p:cNvPr id="4" name="Picture 3"/>
          <p:cNvPicPr>
            <a:picLocks noChangeAspect="1"/>
          </p:cNvPicPr>
          <p:nvPr/>
        </p:nvPicPr>
        <p:blipFill>
          <a:blip r:embed="rId2"/>
          <a:stretch>
            <a:fillRect/>
          </a:stretch>
        </p:blipFill>
        <p:spPr>
          <a:xfrm>
            <a:off x="3910263" y="4572355"/>
            <a:ext cx="2912478" cy="2201424"/>
          </a:xfrm>
          <a:prstGeom prst="rect">
            <a:avLst/>
          </a:prstGeom>
        </p:spPr>
      </p:pic>
    </p:spTree>
    <p:extLst>
      <p:ext uri="{BB962C8B-B14F-4D97-AF65-F5344CB8AC3E}">
        <p14:creationId xmlns:p14="http://schemas.microsoft.com/office/powerpoint/2010/main" val="180985171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Leaky</a:t>
            </a:r>
          </a:p>
        </p:txBody>
      </p:sp>
      <p:sp>
        <p:nvSpPr>
          <p:cNvPr id="3" name="Content Placeholder 2"/>
          <p:cNvSpPr>
            <a:spLocks noGrp="1"/>
          </p:cNvSpPr>
          <p:nvPr>
            <p:ph sz="quarter" idx="20"/>
          </p:nvPr>
        </p:nvSpPr>
        <p:spPr/>
        <p:txBody>
          <a:bodyPr/>
          <a:lstStyle/>
          <a:p>
            <a:r>
              <a:rPr lang="en-US" dirty="0"/>
              <a:t>There have been may Leakers\</a:t>
            </a:r>
            <a:r>
              <a:rPr lang="en-US" dirty="0" err="1"/>
              <a:t>WhistleBlowers</a:t>
            </a:r>
            <a:r>
              <a:rPr lang="en-US" dirty="0"/>
              <a:t> for a long time in all countries history, but now with Technology it is one of the biggest risk to many organizations.  If there is sensitive IP in your organization you need to do everything you can to secure it.</a:t>
            </a:r>
          </a:p>
          <a:p>
            <a:r>
              <a:rPr lang="en-US" dirty="0"/>
              <a:t>Leaks will continue to happen so don’t let your VDI deployment be the conduit for it.</a:t>
            </a:r>
          </a:p>
          <a:p>
            <a:r>
              <a:rPr lang="en-US" dirty="0"/>
              <a:t>“Your Data is worth more than your product”</a:t>
            </a:r>
          </a:p>
        </p:txBody>
      </p:sp>
    </p:spTree>
    <p:extLst>
      <p:ext uri="{BB962C8B-B14F-4D97-AF65-F5344CB8AC3E}">
        <p14:creationId xmlns:p14="http://schemas.microsoft.com/office/powerpoint/2010/main" val="42357868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Citrix Policies</a:t>
            </a:r>
          </a:p>
        </p:txBody>
      </p:sp>
      <p:sp>
        <p:nvSpPr>
          <p:cNvPr id="5" name="Text Placeholder 4"/>
          <p:cNvSpPr>
            <a:spLocks noGrp="1"/>
          </p:cNvSpPr>
          <p:nvPr>
            <p:ph type="body" sz="quarter" idx="16"/>
          </p:nvPr>
        </p:nvSpPr>
        <p:spPr/>
        <p:txBody>
          <a:bodyPr/>
          <a:lstStyle/>
          <a:p>
            <a:r>
              <a:rPr lang="en-US"/>
              <a:t>Default is bad </a:t>
            </a:r>
            <a:r>
              <a:rPr lang="en-US" err="1"/>
              <a:t>MmmKkayy</a:t>
            </a:r>
            <a:endParaRPr lang="en-US"/>
          </a:p>
        </p:txBody>
      </p:sp>
      <p:pic>
        <p:nvPicPr>
          <p:cNvPr id="2" name="Picture 1"/>
          <p:cNvPicPr>
            <a:picLocks noChangeAspect="1"/>
          </p:cNvPicPr>
          <p:nvPr/>
        </p:nvPicPr>
        <p:blipFill>
          <a:blip r:embed="rId2"/>
          <a:stretch>
            <a:fillRect/>
          </a:stretch>
        </p:blipFill>
        <p:spPr>
          <a:xfrm>
            <a:off x="7048052" y="1302744"/>
            <a:ext cx="5044519" cy="4219750"/>
          </a:xfrm>
          <a:prstGeom prst="rect">
            <a:avLst/>
          </a:prstGeom>
        </p:spPr>
      </p:pic>
    </p:spTree>
    <p:extLst>
      <p:ext uri="{BB962C8B-B14F-4D97-AF65-F5344CB8AC3E}">
        <p14:creationId xmlns:p14="http://schemas.microsoft.com/office/powerpoint/2010/main" val="157595501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Citrix Policies</a:t>
            </a:r>
          </a:p>
        </p:txBody>
      </p:sp>
      <p:sp>
        <p:nvSpPr>
          <p:cNvPr id="3" name="Content Placeholder 2"/>
          <p:cNvSpPr>
            <a:spLocks noGrp="1"/>
          </p:cNvSpPr>
          <p:nvPr>
            <p:ph sz="quarter" idx="20"/>
          </p:nvPr>
        </p:nvSpPr>
        <p:spPr/>
        <p:txBody>
          <a:bodyPr/>
          <a:lstStyle/>
          <a:p>
            <a:r>
              <a:rPr lang="en-US" dirty="0"/>
              <a:t>Don’t be this person.</a:t>
            </a:r>
          </a:p>
          <a:p>
            <a:r>
              <a:rPr lang="en-US" dirty="0"/>
              <a:t>Too many clients don’t come up with their security requirements when they deploy Citrix and the defaults are open and shouldn’t be used.</a:t>
            </a:r>
          </a:p>
        </p:txBody>
      </p:sp>
      <p:pic>
        <p:nvPicPr>
          <p:cNvPr id="5" name="Picture 4"/>
          <p:cNvPicPr>
            <a:picLocks noChangeAspect="1"/>
          </p:cNvPicPr>
          <p:nvPr/>
        </p:nvPicPr>
        <p:blipFill>
          <a:blip r:embed="rId2"/>
          <a:stretch>
            <a:fillRect/>
          </a:stretch>
        </p:blipFill>
        <p:spPr>
          <a:xfrm>
            <a:off x="2743797" y="3091866"/>
            <a:ext cx="6718300" cy="2641600"/>
          </a:xfrm>
          <a:prstGeom prst="rect">
            <a:avLst/>
          </a:prstGeom>
        </p:spPr>
      </p:pic>
      <p:pic>
        <p:nvPicPr>
          <p:cNvPr id="1026" name="Picture 2" descr="he Most Interesting Man In The World - I don't always install Citrix with Defaults 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8513" y="1301115"/>
            <a:ext cx="4095750"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1525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About Jarian</a:t>
            </a:r>
          </a:p>
        </p:txBody>
      </p:sp>
      <p:sp>
        <p:nvSpPr>
          <p:cNvPr id="8" name="Content Placeholder 7"/>
          <p:cNvSpPr>
            <a:spLocks noGrp="1"/>
          </p:cNvSpPr>
          <p:nvPr>
            <p:ph sz="quarter" idx="20"/>
          </p:nvPr>
        </p:nvSpPr>
        <p:spPr/>
        <p:txBody>
          <a:bodyPr/>
          <a:lstStyle/>
          <a:p>
            <a:r>
              <a:rPr lang="en-US" dirty="0"/>
              <a:t>Independent Consultant since 2014</a:t>
            </a:r>
          </a:p>
          <a:p>
            <a:pPr lvl="1"/>
            <a:r>
              <a:rPr lang="en-US" dirty="0"/>
              <a:t>Citrix Technology Professional, VMware EUC Champion, </a:t>
            </a:r>
            <a:r>
              <a:rPr lang="en-US" dirty="0" err="1"/>
              <a:t>Nutanix</a:t>
            </a:r>
            <a:r>
              <a:rPr lang="en-US"/>
              <a:t> Technology Champion, AVI Networks Aviator</a:t>
            </a:r>
          </a:p>
          <a:p>
            <a:r>
              <a:rPr lang="en-US"/>
              <a:t>Lead up the EUC Practice at Choice Solutions</a:t>
            </a:r>
          </a:p>
          <a:p>
            <a:pPr lvl="1"/>
            <a:r>
              <a:rPr lang="en-US"/>
              <a:t>Platinum partner in Kansas City with presence throughout Central Region and South Florida</a:t>
            </a:r>
          </a:p>
          <a:p>
            <a:r>
              <a:rPr lang="en-US"/>
              <a:t>Presenting at various conferences/events since 2010</a:t>
            </a:r>
          </a:p>
          <a:p>
            <a:pPr lvl="1"/>
            <a:r>
              <a:rPr lang="en-US"/>
              <a:t>Citrix Synergy, Citrix Summit, </a:t>
            </a:r>
            <a:r>
              <a:rPr lang="en-US" err="1"/>
              <a:t>BriForum</a:t>
            </a:r>
            <a:r>
              <a:rPr lang="en-US"/>
              <a:t>, E2EVC, Citrix User Groups</a:t>
            </a:r>
          </a:p>
          <a:p>
            <a:r>
              <a:rPr lang="en-US"/>
              <a:t>Co leader of Kanas City Citrix Users Group</a:t>
            </a:r>
          </a:p>
          <a:p>
            <a:r>
              <a:rPr lang="en-US"/>
              <a:t>Cohost Frontline Chatter podcast</a:t>
            </a:r>
          </a:p>
        </p:txBody>
      </p:sp>
      <p:pic>
        <p:nvPicPr>
          <p:cNvPr id="2" name="Picture 1"/>
          <p:cNvPicPr>
            <a:picLocks noChangeAspect="1"/>
          </p:cNvPicPr>
          <p:nvPr/>
        </p:nvPicPr>
        <p:blipFill>
          <a:blip r:embed="rId2"/>
          <a:stretch>
            <a:fillRect/>
          </a:stretch>
        </p:blipFill>
        <p:spPr>
          <a:xfrm>
            <a:off x="4854533" y="175668"/>
            <a:ext cx="889000" cy="889000"/>
          </a:xfrm>
          <a:prstGeom prst="rect">
            <a:avLst/>
          </a:prstGeom>
        </p:spPr>
      </p:pic>
    </p:spTree>
    <p:extLst>
      <p:ext uri="{BB962C8B-B14F-4D97-AF65-F5344CB8AC3E}">
        <p14:creationId xmlns:p14="http://schemas.microsoft.com/office/powerpoint/2010/main" val="175428672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Citrix Policies</a:t>
            </a:r>
          </a:p>
        </p:txBody>
      </p:sp>
      <p:sp>
        <p:nvSpPr>
          <p:cNvPr id="3" name="Content Placeholder 2"/>
          <p:cNvSpPr>
            <a:spLocks noGrp="1"/>
          </p:cNvSpPr>
          <p:nvPr>
            <p:ph sz="quarter" idx="20"/>
          </p:nvPr>
        </p:nvSpPr>
        <p:spPr/>
        <p:txBody>
          <a:bodyPr/>
          <a:lstStyle/>
          <a:p>
            <a:r>
              <a:rPr lang="en-US" dirty="0"/>
              <a:t>Disable all Client mappings unless you need them for specific job roles, exclude people. (Minimum)</a:t>
            </a:r>
          </a:p>
          <a:p>
            <a:r>
              <a:rPr lang="en-US" dirty="0"/>
              <a:t>You can use unfiltered to lay down the lockdown policy and use policies per user group to turn things back on as needed.</a:t>
            </a:r>
          </a:p>
          <a:p>
            <a:r>
              <a:rPr lang="en-US" dirty="0"/>
              <a:t>Applying the policies via GPO or the Citrix Studio will both work just make sure you have a way to monitor if either getting edited.  The Citrix Studio is logged in the configuration database and GPO’s are audited by the domain controllers if you are collecting events. </a:t>
            </a:r>
          </a:p>
          <a:p>
            <a:r>
              <a:rPr lang="en-US" dirty="0"/>
              <a:t>Setup Smart Access (Filter External Access at a Minimum (You know your LANs IP)</a:t>
            </a:r>
          </a:p>
          <a:p>
            <a:endParaRPr lang="en-US" dirty="0"/>
          </a:p>
        </p:txBody>
      </p:sp>
    </p:spTree>
    <p:extLst>
      <p:ext uri="{BB962C8B-B14F-4D97-AF65-F5344CB8AC3E}">
        <p14:creationId xmlns:p14="http://schemas.microsoft.com/office/powerpoint/2010/main" val="55840891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OS Optimization</a:t>
            </a:r>
          </a:p>
        </p:txBody>
      </p:sp>
      <p:sp>
        <p:nvSpPr>
          <p:cNvPr id="5" name="Text Placeholder 4"/>
          <p:cNvSpPr>
            <a:spLocks noGrp="1"/>
          </p:cNvSpPr>
          <p:nvPr>
            <p:ph type="body" sz="quarter" idx="16"/>
          </p:nvPr>
        </p:nvSpPr>
        <p:spPr>
          <a:xfrm>
            <a:off x="3245649" y="3624090"/>
            <a:ext cx="8525666" cy="606477"/>
          </a:xfrm>
        </p:spPr>
        <p:txBody>
          <a:bodyPr/>
          <a:lstStyle/>
          <a:p>
            <a:r>
              <a:rPr lang="en-US" dirty="0"/>
              <a:t>Turn off the things you don’t need and it can make it faster</a:t>
            </a:r>
          </a:p>
        </p:txBody>
      </p:sp>
      <p:pic>
        <p:nvPicPr>
          <p:cNvPr id="3" name="Picture 2"/>
          <p:cNvPicPr>
            <a:picLocks noChangeAspect="1"/>
          </p:cNvPicPr>
          <p:nvPr/>
        </p:nvPicPr>
        <p:blipFill>
          <a:blip r:embed="rId2"/>
          <a:stretch>
            <a:fillRect/>
          </a:stretch>
        </p:blipFill>
        <p:spPr>
          <a:xfrm>
            <a:off x="4528670" y="0"/>
            <a:ext cx="4037935" cy="3024554"/>
          </a:xfrm>
          <a:prstGeom prst="rect">
            <a:avLst/>
          </a:prstGeom>
        </p:spPr>
      </p:pic>
    </p:spTree>
    <p:extLst>
      <p:ext uri="{BB962C8B-B14F-4D97-AF65-F5344CB8AC3E}">
        <p14:creationId xmlns:p14="http://schemas.microsoft.com/office/powerpoint/2010/main" val="129972832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Optimized</a:t>
            </a:r>
          </a:p>
        </p:txBody>
      </p:sp>
      <p:sp>
        <p:nvSpPr>
          <p:cNvPr id="3" name="Content Placeholder 2"/>
          <p:cNvSpPr>
            <a:spLocks noGrp="1"/>
          </p:cNvSpPr>
          <p:nvPr>
            <p:ph sz="quarter" idx="20"/>
          </p:nvPr>
        </p:nvSpPr>
        <p:spPr/>
        <p:txBody>
          <a:bodyPr/>
          <a:lstStyle/>
          <a:p>
            <a:r>
              <a:rPr lang="en-US" dirty="0"/>
              <a:t>Use the Settings that are all over the place for Windows 7, most are fine for Windows 8.x and 10 also.  Windows 8 and 10 introduce a ton more services that should could get clipped. (#</a:t>
            </a:r>
            <a:r>
              <a:rPr lang="en-US" dirty="0" err="1"/>
              <a:t>ProjectVRC</a:t>
            </a:r>
            <a:r>
              <a:rPr lang="en-US" dirty="0"/>
              <a:t>)</a:t>
            </a:r>
          </a:p>
          <a:p>
            <a:r>
              <a:rPr lang="en-US" dirty="0"/>
              <a:t>Remember after all the services are killed make sure and tweak the other things through out the Local Machine Policies (GPO, </a:t>
            </a:r>
            <a:r>
              <a:rPr lang="en-US" dirty="0" err="1"/>
              <a:t>RegEdit</a:t>
            </a:r>
            <a:r>
              <a:rPr lang="en-US" dirty="0"/>
              <a:t>)</a:t>
            </a:r>
          </a:p>
          <a:p>
            <a:r>
              <a:rPr lang="en-US" dirty="0"/>
              <a:t>Turning off all the services and doing all the tweaks also will secure the image because the only good Winders service is a dead Winder service.</a:t>
            </a:r>
          </a:p>
          <a:p>
            <a:r>
              <a:rPr lang="en-US" dirty="0"/>
              <a:t>Running a couple PowerShell optimization scripts can help be the first pass to securing them.</a:t>
            </a:r>
          </a:p>
        </p:txBody>
      </p:sp>
    </p:spTree>
    <p:extLst>
      <p:ext uri="{BB962C8B-B14F-4D97-AF65-F5344CB8AC3E}">
        <p14:creationId xmlns:p14="http://schemas.microsoft.com/office/powerpoint/2010/main" val="112036006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Policies</a:t>
            </a:r>
          </a:p>
        </p:txBody>
      </p:sp>
      <p:sp>
        <p:nvSpPr>
          <p:cNvPr id="4" name="Text Placeholder 3"/>
          <p:cNvSpPr>
            <a:spLocks noGrp="1"/>
          </p:cNvSpPr>
          <p:nvPr>
            <p:ph type="body" sz="quarter" idx="16"/>
          </p:nvPr>
        </p:nvSpPr>
        <p:spPr/>
        <p:txBody>
          <a:bodyPr/>
          <a:lstStyle/>
          <a:p>
            <a:r>
              <a:rPr lang="en-US"/>
              <a:t>You can doo </a:t>
            </a:r>
            <a:r>
              <a:rPr lang="en-US" err="1"/>
              <a:t>ittt</a:t>
            </a:r>
            <a:endParaRPr lang="en-US"/>
          </a:p>
        </p:txBody>
      </p:sp>
      <p:pic>
        <p:nvPicPr>
          <p:cNvPr id="5" name="Picture 4"/>
          <p:cNvPicPr>
            <a:picLocks noChangeAspect="1"/>
          </p:cNvPicPr>
          <p:nvPr/>
        </p:nvPicPr>
        <p:blipFill>
          <a:blip r:embed="rId2"/>
          <a:stretch>
            <a:fillRect/>
          </a:stretch>
        </p:blipFill>
        <p:spPr>
          <a:xfrm>
            <a:off x="7183939" y="1832476"/>
            <a:ext cx="4318000" cy="3289300"/>
          </a:xfrm>
          <a:prstGeom prst="rect">
            <a:avLst/>
          </a:prstGeom>
        </p:spPr>
      </p:pic>
    </p:spTree>
    <p:extLst>
      <p:ext uri="{BB962C8B-B14F-4D97-AF65-F5344CB8AC3E}">
        <p14:creationId xmlns:p14="http://schemas.microsoft.com/office/powerpoint/2010/main" val="143448130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Winders Policies - </a:t>
            </a:r>
            <a:r>
              <a:rPr lang="en-US" err="1"/>
              <a:t>AppLocker</a:t>
            </a:r>
            <a:endParaRPr lang="en-US"/>
          </a:p>
        </p:txBody>
      </p:sp>
      <p:sp>
        <p:nvSpPr>
          <p:cNvPr id="3" name="Content Placeholder 2"/>
          <p:cNvSpPr>
            <a:spLocks noGrp="1"/>
          </p:cNvSpPr>
          <p:nvPr>
            <p:ph sz="quarter" idx="20"/>
          </p:nvPr>
        </p:nvSpPr>
        <p:spPr/>
        <p:txBody>
          <a:bodyPr/>
          <a:lstStyle/>
          <a:p>
            <a:r>
              <a:rPr lang="en-US" sz="2200" dirty="0"/>
              <a:t>Who has ever used it? (Came out in 2009 with Windows 7)</a:t>
            </a:r>
            <a:r>
              <a:rPr lang="en-US" dirty="0"/>
              <a:t> </a:t>
            </a:r>
          </a:p>
          <a:p>
            <a:r>
              <a:rPr lang="en-US" dirty="0"/>
              <a:t>Users can install and run any non-standard applications</a:t>
            </a:r>
          </a:p>
          <a:p>
            <a:pPr lvl="1"/>
            <a:r>
              <a:rPr lang="en-US" dirty="0"/>
              <a:t>Even standard users can install some types of software (Which is whack)</a:t>
            </a:r>
          </a:p>
          <a:p>
            <a:r>
              <a:rPr lang="en-US" dirty="0"/>
              <a:t>Unauthorized applications may:</a:t>
            </a:r>
          </a:p>
          <a:p>
            <a:pPr lvl="1"/>
            <a:r>
              <a:rPr lang="en-US" dirty="0"/>
              <a:t>Introduce malware</a:t>
            </a:r>
          </a:p>
          <a:p>
            <a:pPr lvl="1"/>
            <a:r>
              <a:rPr lang="en-US" dirty="0"/>
              <a:t>Increase helpdesk calls</a:t>
            </a:r>
          </a:p>
          <a:p>
            <a:pPr lvl="1"/>
            <a:r>
              <a:rPr lang="en-US" dirty="0"/>
              <a:t>Reduce user productivity by consuming resources that were not accounted for.</a:t>
            </a:r>
          </a:p>
          <a:p>
            <a:pPr lvl="1"/>
            <a:r>
              <a:rPr lang="en-US" dirty="0"/>
              <a:t>Compliance Problems shall incur</a:t>
            </a:r>
          </a:p>
          <a:p>
            <a:endParaRPr lang="en-US" sz="2200" dirty="0"/>
          </a:p>
        </p:txBody>
      </p:sp>
    </p:spTree>
    <p:extLst>
      <p:ext uri="{BB962C8B-B14F-4D97-AF65-F5344CB8AC3E}">
        <p14:creationId xmlns:p14="http://schemas.microsoft.com/office/powerpoint/2010/main" val="80003709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Winders Policies - </a:t>
            </a:r>
            <a:r>
              <a:rPr lang="en-US" err="1"/>
              <a:t>AppLocker</a:t>
            </a:r>
            <a:endParaRPr lang="en-US"/>
          </a:p>
        </p:txBody>
      </p:sp>
      <p:sp>
        <p:nvSpPr>
          <p:cNvPr id="3" name="Content Placeholder 2"/>
          <p:cNvSpPr>
            <a:spLocks noGrp="1"/>
          </p:cNvSpPr>
          <p:nvPr>
            <p:ph sz="quarter" idx="20"/>
          </p:nvPr>
        </p:nvSpPr>
        <p:spPr/>
        <p:txBody>
          <a:bodyPr/>
          <a:lstStyle/>
          <a:p>
            <a:r>
              <a:rPr lang="en-US" sz="2200" dirty="0"/>
              <a:t>How many of you let your users be admins on their computers?</a:t>
            </a:r>
          </a:p>
          <a:p>
            <a:r>
              <a:rPr lang="en-US" sz="2200" dirty="0"/>
              <a:t>How many of you have to let your users be admins on their Virtual Desktops or XenApp Servers?</a:t>
            </a:r>
          </a:p>
          <a:p>
            <a:r>
              <a:rPr lang="en-US" sz="2200" dirty="0"/>
              <a:t>What is one of the best attack methods?  </a:t>
            </a:r>
            <a:r>
              <a:rPr lang="en-US" sz="2200" dirty="0" err="1"/>
              <a:t>SpearPhishing</a:t>
            </a:r>
            <a:r>
              <a:rPr lang="en-US" sz="2200" dirty="0"/>
              <a:t>, we just need a click or someone to start to enter their username and password on a cloned site. If you give your users Admin rights and allow them to execute anything you have a big problem.</a:t>
            </a:r>
          </a:p>
          <a:p>
            <a:r>
              <a:rPr lang="en-US" sz="2200" dirty="0"/>
              <a:t>AppLocker is one of the most powerful security setting system that could be applied.</a:t>
            </a:r>
          </a:p>
          <a:p>
            <a:r>
              <a:rPr lang="en-US" sz="2200" dirty="0"/>
              <a:t>Even with </a:t>
            </a:r>
            <a:r>
              <a:rPr lang="en-US" sz="2200" dirty="0" err="1"/>
              <a:t>AntiVirus</a:t>
            </a:r>
            <a:r>
              <a:rPr lang="en-US" sz="2200" dirty="0"/>
              <a:t> and Malware protection any executable can run in the user context which can lead to some fun times.</a:t>
            </a:r>
          </a:p>
        </p:txBody>
      </p:sp>
    </p:spTree>
    <p:extLst>
      <p:ext uri="{BB962C8B-B14F-4D97-AF65-F5344CB8AC3E}">
        <p14:creationId xmlns:p14="http://schemas.microsoft.com/office/powerpoint/2010/main" val="580883664"/>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Winders Policies - </a:t>
            </a:r>
            <a:r>
              <a:rPr lang="en-US" err="1"/>
              <a:t>AppLocker</a:t>
            </a:r>
            <a:endParaRPr lang="en-US"/>
          </a:p>
        </p:txBody>
      </p:sp>
      <p:sp>
        <p:nvSpPr>
          <p:cNvPr id="3" name="Content Placeholder 2"/>
          <p:cNvSpPr>
            <a:spLocks noGrp="1"/>
          </p:cNvSpPr>
          <p:nvPr>
            <p:ph sz="quarter" idx="20"/>
          </p:nvPr>
        </p:nvSpPr>
        <p:spPr/>
        <p:txBody>
          <a:bodyPr/>
          <a:lstStyle/>
          <a:p>
            <a:pPr marL="0" indent="0">
              <a:buNone/>
            </a:pPr>
            <a:r>
              <a:rPr lang="en-US"/>
              <a:t>Three Main </a:t>
            </a:r>
            <a:r>
              <a:rPr lang="en-US" err="1"/>
              <a:t>AppLocker</a:t>
            </a:r>
            <a:r>
              <a:rPr lang="en-US"/>
              <a:t> Goals</a:t>
            </a:r>
          </a:p>
          <a:p>
            <a:pPr marL="457200" indent="-457200">
              <a:buFont typeface="+mj-lt"/>
              <a:buAutoNum type="arabicPeriod"/>
            </a:pPr>
            <a:r>
              <a:rPr lang="en-US"/>
              <a:t>Eliminate unwanted/unknown applications in your network</a:t>
            </a:r>
          </a:p>
          <a:p>
            <a:pPr marL="457200" indent="-457200">
              <a:buFont typeface="+mj-lt"/>
              <a:buAutoNum type="arabicPeriod"/>
            </a:pPr>
            <a:r>
              <a:rPr lang="en-US"/>
              <a:t>Enforce application standardization within your organization</a:t>
            </a:r>
          </a:p>
          <a:p>
            <a:pPr marL="457200" indent="-457200">
              <a:buFont typeface="+mj-lt"/>
              <a:buAutoNum type="arabicPeriod"/>
            </a:pPr>
            <a:r>
              <a:rPr lang="en-US"/>
              <a:t>Easily create and manage flexible rules using Group Policy</a:t>
            </a:r>
          </a:p>
        </p:txBody>
      </p:sp>
    </p:spTree>
    <p:extLst>
      <p:ext uri="{BB962C8B-B14F-4D97-AF65-F5344CB8AC3E}">
        <p14:creationId xmlns:p14="http://schemas.microsoft.com/office/powerpoint/2010/main" val="112390815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Winders Policies – AppLocker - Audit Only</a:t>
            </a:r>
          </a:p>
        </p:txBody>
      </p:sp>
      <p:sp>
        <p:nvSpPr>
          <p:cNvPr id="3" name="Content Placeholder 2"/>
          <p:cNvSpPr>
            <a:spLocks noGrp="1"/>
          </p:cNvSpPr>
          <p:nvPr>
            <p:ph sz="quarter" idx="20"/>
          </p:nvPr>
        </p:nvSpPr>
        <p:spPr/>
        <p:txBody>
          <a:bodyPr/>
          <a:lstStyle/>
          <a:p>
            <a:r>
              <a:rPr lang="en-US"/>
              <a:t>Audit Only</a:t>
            </a:r>
          </a:p>
          <a:p>
            <a:pPr lvl="1"/>
            <a:r>
              <a:rPr lang="en-US"/>
              <a:t>Step 1: Configure the audit enforcement setting </a:t>
            </a:r>
          </a:p>
          <a:p>
            <a:pPr lvl="1"/>
            <a:r>
              <a:rPr lang="en-US"/>
              <a:t>Step 2: Start the Application Identity service </a:t>
            </a:r>
          </a:p>
          <a:p>
            <a:pPr lvl="1"/>
            <a:r>
              <a:rPr lang="en-US"/>
              <a:t>Step 3: Refresh Group Policy settings on the computer </a:t>
            </a:r>
          </a:p>
          <a:p>
            <a:pPr lvl="1"/>
            <a:r>
              <a:rPr lang="en-US"/>
              <a:t>Step 4: Review the AppLocker log in Event Viewer </a:t>
            </a:r>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7502" y="1192627"/>
            <a:ext cx="3026627" cy="4495553"/>
          </a:xfrm>
          <a:prstGeom prst="rect">
            <a:avLst/>
          </a:prstGeom>
          <a:effectLst>
            <a:reflection blurRad="6350" stA="50000" endA="300" endPos="38500" dist="50800" dir="5400000" sy="-100000" algn="bl" rotWithShape="0"/>
          </a:effectLst>
        </p:spPr>
      </p:pic>
    </p:spTree>
    <p:extLst>
      <p:ext uri="{BB962C8B-B14F-4D97-AF65-F5344CB8AC3E}">
        <p14:creationId xmlns:p14="http://schemas.microsoft.com/office/powerpoint/2010/main" val="107421299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Winders Policies – AppLocker – Block Per User Applications</a:t>
            </a:r>
          </a:p>
        </p:txBody>
      </p:sp>
      <p:sp>
        <p:nvSpPr>
          <p:cNvPr id="3" name="Content Placeholder 2"/>
          <p:cNvSpPr>
            <a:spLocks noGrp="1"/>
          </p:cNvSpPr>
          <p:nvPr>
            <p:ph sz="quarter" idx="20"/>
          </p:nvPr>
        </p:nvSpPr>
        <p:spPr/>
        <p:txBody>
          <a:bodyPr/>
          <a:lstStyle/>
          <a:p>
            <a:endParaRPr lang="en-US" dirty="0"/>
          </a:p>
          <a:p>
            <a:r>
              <a:rPr lang="en-US" dirty="0"/>
              <a:t>Main AppLocker Options after Auditing</a:t>
            </a:r>
          </a:p>
          <a:p>
            <a:pPr lvl="1"/>
            <a:r>
              <a:rPr lang="en-US" dirty="0"/>
              <a:t>Allow</a:t>
            </a:r>
          </a:p>
          <a:p>
            <a:pPr lvl="2"/>
            <a:r>
              <a:rPr lang="en-US" dirty="0"/>
              <a:t>Limit execution to “known good” and block everything else</a:t>
            </a:r>
          </a:p>
          <a:p>
            <a:pPr lvl="1">
              <a:defRPr/>
            </a:pPr>
            <a:r>
              <a:rPr lang="en-US" dirty="0"/>
              <a:t>Deny</a:t>
            </a:r>
          </a:p>
          <a:p>
            <a:pPr lvl="2">
              <a:defRPr/>
            </a:pPr>
            <a:r>
              <a:rPr lang="en-US" dirty="0"/>
              <a:t>Deny “known bad” and allow execution of everything else</a:t>
            </a:r>
            <a:endParaRPr lang="en-US" sz="800" dirty="0"/>
          </a:p>
          <a:p>
            <a:pPr lvl="1">
              <a:defRPr/>
            </a:pPr>
            <a:r>
              <a:rPr lang="en-US" dirty="0"/>
              <a:t>Exception</a:t>
            </a:r>
          </a:p>
          <a:p>
            <a:pPr lvl="2">
              <a:defRPr/>
            </a:pPr>
            <a:r>
              <a:rPr lang="en-US" dirty="0"/>
              <a:t>Exclude files from allow/deny rule that would normally be included</a:t>
            </a:r>
          </a:p>
          <a:p>
            <a:endParaRPr lang="en-US"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307" y="1600200"/>
            <a:ext cx="3715399" cy="3096166"/>
          </a:xfrm>
          <a:prstGeom prst="rect">
            <a:avLst/>
          </a:prstGeom>
          <a:effectLst>
            <a:reflection blurRad="6350" stA="50000" endA="300" endPos="38500" dist="50800" dir="5400000" sy="-100000" algn="bl" rotWithShape="0"/>
          </a:effectLst>
        </p:spPr>
      </p:pic>
    </p:spTree>
    <p:extLst>
      <p:ext uri="{BB962C8B-B14F-4D97-AF65-F5344CB8AC3E}">
        <p14:creationId xmlns:p14="http://schemas.microsoft.com/office/powerpoint/2010/main" val="26976931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Winders Policies – </a:t>
            </a:r>
            <a:r>
              <a:rPr lang="en-US" err="1"/>
              <a:t>AppLocker</a:t>
            </a:r>
            <a:r>
              <a:rPr lang="en-US"/>
              <a:t> – Doing it (Less than 20 Clicks)</a:t>
            </a:r>
          </a:p>
        </p:txBody>
      </p:sp>
      <p:pic>
        <p:nvPicPr>
          <p:cNvPr id="4" name="Content Placeholder 5"/>
          <p:cNvPicPr>
            <a:picLocks noGrp="1" noChangeAspect="1"/>
          </p:cNvPicPr>
          <p:nvPr>
            <p:ph sz="quarter" idx="20"/>
          </p:nvPr>
        </p:nvPicPr>
        <p:blipFill>
          <a:blip r:embed="rId2">
            <a:extLst>
              <a:ext uri="{28A0092B-C50C-407E-A947-70E740481C1C}">
                <a14:useLocalDpi xmlns:a14="http://schemas.microsoft.com/office/drawing/2010/main" val="0"/>
              </a:ext>
            </a:extLst>
          </a:blip>
          <a:stretch>
            <a:fillRect/>
          </a:stretch>
        </p:blipFill>
        <p:spPr>
          <a:xfrm>
            <a:off x="1597343" y="1600196"/>
            <a:ext cx="5431155" cy="4525963"/>
          </a:xfrm>
          <a:prstGeom prst="rect">
            <a:avLst/>
          </a:prstGeom>
          <a:noFill/>
          <a:ln>
            <a:noFill/>
          </a:ln>
        </p:spPr>
      </p:pic>
      <p:pic>
        <p:nvPicPr>
          <p:cNvPr id="6"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53" y="1600196"/>
            <a:ext cx="5431156" cy="4525963"/>
          </a:xfrm>
          <a:prstGeom prst="rect">
            <a:avLst/>
          </a:prstGeom>
          <a:noFill/>
          <a:ln>
            <a:noFill/>
          </a:ln>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4765" y="1600196"/>
            <a:ext cx="5431155" cy="4525963"/>
          </a:xfrm>
          <a:prstGeom prst="rect">
            <a:avLst/>
          </a:prstGeom>
          <a:noFill/>
          <a:ln>
            <a:noFill/>
          </a:ln>
        </p:spPr>
      </p:pic>
    </p:spTree>
    <p:extLst>
      <p:ext uri="{BB962C8B-B14F-4D97-AF65-F5344CB8AC3E}">
        <p14:creationId xmlns:p14="http://schemas.microsoft.com/office/powerpoint/2010/main" val="3471063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About Patrick</a:t>
            </a:r>
          </a:p>
        </p:txBody>
      </p:sp>
      <p:sp>
        <p:nvSpPr>
          <p:cNvPr id="8" name="Content Placeholder 7"/>
          <p:cNvSpPr>
            <a:spLocks noGrp="1"/>
          </p:cNvSpPr>
          <p:nvPr>
            <p:ph sz="quarter" idx="20"/>
          </p:nvPr>
        </p:nvSpPr>
        <p:spPr/>
        <p:txBody>
          <a:bodyPr>
            <a:normAutofit/>
          </a:bodyPr>
          <a:lstStyle/>
          <a:p>
            <a:r>
              <a:rPr lang="en-US" sz="2400" dirty="0"/>
              <a:t>First Off, I’m as cool as Jarian</a:t>
            </a:r>
          </a:p>
          <a:p>
            <a:r>
              <a:rPr lang="en-US" sz="2400" dirty="0"/>
              <a:t>Nerd &amp; Hacker since the Late 80’s, Joined the Marines did some tours in Iraq and now click and draw on things in the consulting world to try and make things “more better”.</a:t>
            </a:r>
          </a:p>
          <a:p>
            <a:r>
              <a:rPr lang="en-US" sz="2400" dirty="0"/>
              <a:t>Passion for EUC, Computer Security and Racing (NASA, SCCA, Chump)</a:t>
            </a:r>
          </a:p>
          <a:p>
            <a:r>
              <a:rPr lang="en-US" sz="2400" dirty="0"/>
              <a:t>Lead the EUC Practice at a Citrix Partner for almost 9 years</a:t>
            </a:r>
          </a:p>
          <a:p>
            <a:pPr lvl="1"/>
            <a:r>
              <a:rPr lang="en-US" dirty="0"/>
              <a:t>Worked at LPS Integration is one of the largest Citrix Platinum Partners in the Southeast, we have EUC clients from 12 CCU to 20k CCU and everything in between.</a:t>
            </a:r>
          </a:p>
          <a:p>
            <a:r>
              <a:rPr lang="en-US" sz="2400" dirty="0"/>
              <a:t>Leader of Nashville Citrix Users Group</a:t>
            </a:r>
          </a:p>
          <a:p>
            <a:r>
              <a:rPr lang="en-US" sz="2400" dirty="0"/>
              <a:t>Independent Citrix and Security Nerd</a:t>
            </a:r>
          </a:p>
          <a:p>
            <a:r>
              <a:rPr lang="en-US" sz="2400" dirty="0"/>
              <a:t>New to the Presentation scheme outside of the Southeast Area, thank you E2EVC for the Opportunity.</a:t>
            </a:r>
          </a:p>
        </p:txBody>
      </p:sp>
    </p:spTree>
    <p:extLst>
      <p:ext uri="{BB962C8B-B14F-4D97-AF65-F5344CB8AC3E}">
        <p14:creationId xmlns:p14="http://schemas.microsoft.com/office/powerpoint/2010/main" val="106957640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Winders Policies – Windows Firewall</a:t>
            </a:r>
          </a:p>
        </p:txBody>
      </p:sp>
      <p:sp>
        <p:nvSpPr>
          <p:cNvPr id="3" name="Content Placeholder 2"/>
          <p:cNvSpPr>
            <a:spLocks noGrp="1"/>
          </p:cNvSpPr>
          <p:nvPr>
            <p:ph sz="quarter" idx="20"/>
          </p:nvPr>
        </p:nvSpPr>
        <p:spPr/>
        <p:txBody>
          <a:bodyPr/>
          <a:lstStyle/>
          <a:p>
            <a:r>
              <a:rPr lang="en-US" dirty="0"/>
              <a:t>Who turns it off? </a:t>
            </a:r>
          </a:p>
          <a:p>
            <a:r>
              <a:rPr lang="en-US" dirty="0"/>
              <a:t>Who runs any firewall on their Virtual Desktops or XenApp Servers?</a:t>
            </a:r>
          </a:p>
          <a:p>
            <a:r>
              <a:rPr lang="en-US" dirty="0"/>
              <a:t>Why not?  (Because it is annoying)</a:t>
            </a:r>
          </a:p>
          <a:p>
            <a:r>
              <a:rPr lang="en-US" dirty="0"/>
              <a:t>As we all know it is very annoying to do these policies and we turn them all off to get things done, but what problem are we creating by doing this?</a:t>
            </a:r>
          </a:p>
          <a:p>
            <a:r>
              <a:rPr lang="en-US" dirty="0"/>
              <a:t>Most Citrix deployments have a very simple firewall rule set for the Citrix things and then from there Per Application usually isn’t that hard.  I hope you have more than one VLAN.</a:t>
            </a:r>
          </a:p>
        </p:txBody>
      </p:sp>
    </p:spTree>
    <p:extLst>
      <p:ext uri="{BB962C8B-B14F-4D97-AF65-F5344CB8AC3E}">
        <p14:creationId xmlns:p14="http://schemas.microsoft.com/office/powerpoint/2010/main" val="309436621"/>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Winders Policies – Windows Firewall + </a:t>
            </a:r>
            <a:r>
              <a:rPr lang="en-US" err="1"/>
              <a:t>IPSec</a:t>
            </a:r>
            <a:endParaRPr lang="en-US"/>
          </a:p>
        </p:txBody>
      </p:sp>
      <p:sp>
        <p:nvSpPr>
          <p:cNvPr id="3" name="Content Placeholder 2"/>
          <p:cNvSpPr>
            <a:spLocks noGrp="1"/>
          </p:cNvSpPr>
          <p:nvPr>
            <p:ph sz="quarter" idx="20"/>
          </p:nvPr>
        </p:nvSpPr>
        <p:spPr/>
        <p:txBody>
          <a:bodyPr/>
          <a:lstStyle/>
          <a:p>
            <a:r>
              <a:rPr lang="en-US" sz="2000" dirty="0"/>
              <a:t>Who even runs </a:t>
            </a:r>
            <a:r>
              <a:rPr lang="en-US" sz="2000" dirty="0" err="1"/>
              <a:t>IPSec</a:t>
            </a:r>
            <a:r>
              <a:rPr lang="en-US" sz="2000" dirty="0"/>
              <a:t> anywhere in their deployment?</a:t>
            </a:r>
          </a:p>
          <a:p>
            <a:r>
              <a:rPr lang="en-US" sz="2000" dirty="0"/>
              <a:t>Why not?  (Because it is annoying)</a:t>
            </a:r>
          </a:p>
          <a:p>
            <a:r>
              <a:rPr lang="en-US" sz="2000" dirty="0"/>
              <a:t>This one isn’t as easy to implement because you need to have a PKI deployment setup and ready to roll to hand out the Certs.</a:t>
            </a:r>
          </a:p>
          <a:p>
            <a:r>
              <a:rPr lang="en-US" sz="2000" dirty="0"/>
              <a:t>They key is your root certificate private key.  Make the deployment and then power off the root server, Yes power it off.  Nothing will need that private key other than the other servers for just a short time until they are enrolled.  Every 3-5 years “Party on Wayne”.</a:t>
            </a:r>
          </a:p>
          <a:p>
            <a:r>
              <a:rPr lang="en-US" sz="2000" dirty="0"/>
              <a:t>This can be rolled out to Citrix first or other smaller IT business units in a couple days of testing and then it can take weeks\months to roll it out.  </a:t>
            </a:r>
          </a:p>
          <a:p>
            <a:r>
              <a:rPr lang="en-US" sz="2000" dirty="0"/>
              <a:t>Why shouldn’t things going across the wire be secure, make it actually hard, to get data off your network.</a:t>
            </a:r>
          </a:p>
          <a:p>
            <a:pPr lvl="1"/>
            <a:r>
              <a:rPr lang="en-US" sz="1201" dirty="0"/>
              <a:t>This will make running </a:t>
            </a:r>
            <a:r>
              <a:rPr lang="en-US" sz="1201" dirty="0" err="1"/>
              <a:t>WireShark</a:t>
            </a:r>
            <a:r>
              <a:rPr lang="en-US" sz="1201" dirty="0"/>
              <a:t> when there are problems more complicated but you need to weigh the risks.</a:t>
            </a:r>
          </a:p>
        </p:txBody>
      </p:sp>
    </p:spTree>
    <p:extLst>
      <p:ext uri="{BB962C8B-B14F-4D97-AF65-F5344CB8AC3E}">
        <p14:creationId xmlns:p14="http://schemas.microsoft.com/office/powerpoint/2010/main" val="16209233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Citrix Workspace Environment Management</a:t>
            </a:r>
          </a:p>
        </p:txBody>
      </p:sp>
      <p:sp>
        <p:nvSpPr>
          <p:cNvPr id="5" name="Text Placeholder 4"/>
          <p:cNvSpPr>
            <a:spLocks noGrp="1"/>
          </p:cNvSpPr>
          <p:nvPr>
            <p:ph type="body" sz="quarter" idx="16"/>
          </p:nvPr>
        </p:nvSpPr>
        <p:spPr/>
        <p:txBody>
          <a:bodyPr/>
          <a:lstStyle/>
          <a:p>
            <a:r>
              <a:rPr lang="en-US"/>
              <a:t>Bringing Optimization and Policies Together</a:t>
            </a:r>
          </a:p>
        </p:txBody>
      </p:sp>
    </p:spTree>
    <p:extLst>
      <p:ext uri="{BB962C8B-B14F-4D97-AF65-F5344CB8AC3E}">
        <p14:creationId xmlns:p14="http://schemas.microsoft.com/office/powerpoint/2010/main" val="2917178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Citrix Workspace Environment Management</a:t>
            </a:r>
          </a:p>
        </p:txBody>
      </p:sp>
      <p:sp>
        <p:nvSpPr>
          <p:cNvPr id="3" name="Content Placeholder 2"/>
          <p:cNvSpPr>
            <a:spLocks noGrp="1"/>
          </p:cNvSpPr>
          <p:nvPr>
            <p:ph sz="quarter" idx="20"/>
          </p:nvPr>
        </p:nvSpPr>
        <p:spPr>
          <a:xfrm>
            <a:off x="301336" y="1600200"/>
            <a:ext cx="11456503" cy="4526280"/>
          </a:xfrm>
        </p:spPr>
        <p:txBody>
          <a:bodyPr/>
          <a:lstStyle/>
          <a:p>
            <a:r>
              <a:rPr lang="en-US" dirty="0"/>
              <a:t>System Resources Optimizations</a:t>
            </a:r>
          </a:p>
          <a:p>
            <a:pPr lvl="1"/>
            <a:r>
              <a:rPr lang="en-US" dirty="0"/>
              <a:t>CPU, RAM, IOPS</a:t>
            </a:r>
          </a:p>
          <a:p>
            <a:r>
              <a:rPr lang="en-US" dirty="0"/>
              <a:t>Profile Management Integration</a:t>
            </a:r>
          </a:p>
          <a:p>
            <a:r>
              <a:rPr lang="en-US" dirty="0"/>
              <a:t>Contextual Awareness</a:t>
            </a:r>
          </a:p>
          <a:p>
            <a:r>
              <a:rPr lang="en-US" dirty="0"/>
              <a:t>Process Management</a:t>
            </a:r>
          </a:p>
          <a:p>
            <a:pPr lvl="1"/>
            <a:r>
              <a:rPr lang="en-US" dirty="0"/>
              <a:t>Security </a:t>
            </a:r>
            <a:r>
              <a:rPr lang="mr-IN" dirty="0"/>
              <a:t>–</a:t>
            </a:r>
            <a:r>
              <a:rPr lang="en-US" dirty="0"/>
              <a:t> Blacklist &amp; Whitelist</a:t>
            </a:r>
          </a:p>
        </p:txBody>
      </p:sp>
      <p:pic>
        <p:nvPicPr>
          <p:cNvPr id="4" name="Picture 3"/>
          <p:cNvPicPr>
            <a:picLocks noChangeAspect="1"/>
          </p:cNvPicPr>
          <p:nvPr/>
        </p:nvPicPr>
        <p:blipFill>
          <a:blip r:embed="rId2"/>
          <a:stretch>
            <a:fillRect/>
          </a:stretch>
        </p:blipFill>
        <p:spPr>
          <a:xfrm>
            <a:off x="5301932" y="2044700"/>
            <a:ext cx="6585268" cy="3218476"/>
          </a:xfrm>
          <a:prstGeom prst="rect">
            <a:avLst/>
          </a:prstGeom>
        </p:spPr>
      </p:pic>
    </p:spTree>
    <p:extLst>
      <p:ext uri="{BB962C8B-B14F-4D97-AF65-F5344CB8AC3E}">
        <p14:creationId xmlns:p14="http://schemas.microsoft.com/office/powerpoint/2010/main" val="185280389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Citrix Workspace Environment Management Demo</a:t>
            </a:r>
          </a:p>
        </p:txBody>
      </p:sp>
    </p:spTree>
    <p:extLst>
      <p:ext uri="{BB962C8B-B14F-4D97-AF65-F5344CB8AC3E}">
        <p14:creationId xmlns:p14="http://schemas.microsoft.com/office/powerpoint/2010/main" val="4261939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Networking and DNS</a:t>
            </a:r>
          </a:p>
        </p:txBody>
      </p:sp>
      <p:sp>
        <p:nvSpPr>
          <p:cNvPr id="5" name="Text Placeholder 4"/>
          <p:cNvSpPr>
            <a:spLocks noGrp="1"/>
          </p:cNvSpPr>
          <p:nvPr>
            <p:ph type="body" sz="quarter" idx="16"/>
          </p:nvPr>
        </p:nvSpPr>
        <p:spPr/>
        <p:txBody>
          <a:bodyPr/>
          <a:lstStyle/>
          <a:p>
            <a:r>
              <a:rPr lang="en-US"/>
              <a:t>Got to be able to ping and use the phone book</a:t>
            </a:r>
          </a:p>
        </p:txBody>
      </p:sp>
    </p:spTree>
    <p:extLst>
      <p:ext uri="{BB962C8B-B14F-4D97-AF65-F5344CB8AC3E}">
        <p14:creationId xmlns:p14="http://schemas.microsoft.com/office/powerpoint/2010/main" val="883063408"/>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Networking - VLANs</a:t>
            </a:r>
          </a:p>
        </p:txBody>
      </p:sp>
      <p:sp>
        <p:nvSpPr>
          <p:cNvPr id="3" name="Content Placeholder 2"/>
          <p:cNvSpPr>
            <a:spLocks noGrp="1"/>
          </p:cNvSpPr>
          <p:nvPr>
            <p:ph sz="quarter" idx="20"/>
          </p:nvPr>
        </p:nvSpPr>
        <p:spPr/>
        <p:txBody>
          <a:bodyPr/>
          <a:lstStyle/>
          <a:p>
            <a:r>
              <a:rPr lang="en-US" dirty="0"/>
              <a:t>You best be </a:t>
            </a:r>
            <a:r>
              <a:rPr lang="en-US" dirty="0" err="1"/>
              <a:t>VLAN’ing</a:t>
            </a:r>
            <a:r>
              <a:rPr lang="en-US" dirty="0"/>
              <a:t> things.  Make sure you have some basic ACLs between VLANs.</a:t>
            </a:r>
          </a:p>
          <a:p>
            <a:r>
              <a:rPr lang="en-US" dirty="0"/>
              <a:t>If your using VMware and you have some money then NSX can help make things way more better.  Since they now have Network Insight it can be even easier, if you have the money.</a:t>
            </a:r>
          </a:p>
          <a:p>
            <a:r>
              <a:rPr lang="en-US" dirty="0"/>
              <a:t>The main problem we have in the networking world is we create a VLAN for PVS segregation (Not needed as much now but still good for security) but if you are on Desktop 1 you can talk to Desktop 2 and Desktop 20,000.</a:t>
            </a:r>
          </a:p>
          <a:p>
            <a:r>
              <a:rPr lang="en-US" dirty="0"/>
              <a:t>East-West Traffic is the new way to mitigate and secure things and NSX is leading that front for now.</a:t>
            </a:r>
          </a:p>
        </p:txBody>
      </p:sp>
    </p:spTree>
    <p:extLst>
      <p:ext uri="{BB962C8B-B14F-4D97-AF65-F5344CB8AC3E}">
        <p14:creationId xmlns:p14="http://schemas.microsoft.com/office/powerpoint/2010/main" val="308822783"/>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NSX </a:t>
            </a:r>
            <a:r>
              <a:rPr lang="en-US" dirty="0" err="1"/>
              <a:t>Microsegmentation</a:t>
            </a:r>
            <a:endParaRPr lang="en-US" dirty="0"/>
          </a:p>
        </p:txBody>
      </p:sp>
      <p:sp>
        <p:nvSpPr>
          <p:cNvPr id="3" name="Content Placeholder 2"/>
          <p:cNvSpPr>
            <a:spLocks noGrp="1"/>
          </p:cNvSpPr>
          <p:nvPr>
            <p:ph sz="quarter" idx="20"/>
          </p:nvPr>
        </p:nvSpPr>
        <p:spPr/>
        <p:txBody>
          <a:bodyPr/>
          <a:lstStyle/>
          <a:p>
            <a:r>
              <a:rPr lang="en-US" dirty="0"/>
              <a:t>Phase 1 Just Deploy It,  NSX Controllers and Appliances on each server.</a:t>
            </a:r>
          </a:p>
          <a:p>
            <a:r>
              <a:rPr lang="en-US" dirty="0"/>
              <a:t>Get Arkin\Network Insight Going</a:t>
            </a:r>
          </a:p>
          <a:p>
            <a:r>
              <a:rPr lang="en-US" dirty="0"/>
              <a:t>Prevent Desktop to Desktop communications</a:t>
            </a:r>
          </a:p>
          <a:p>
            <a:r>
              <a:rPr lang="en-US" dirty="0"/>
              <a:t>Setup rules to your infrastructure DDC’s, PVS, LIC, AD, DNS, CS, </a:t>
            </a:r>
            <a:r>
              <a:rPr lang="en-US" dirty="0" err="1"/>
              <a:t>pUAG</a:t>
            </a:r>
            <a:r>
              <a:rPr lang="en-US" dirty="0"/>
              <a:t> with a Any\Any Rule</a:t>
            </a:r>
          </a:p>
          <a:p>
            <a:r>
              <a:rPr lang="en-US" dirty="0"/>
              <a:t>Work on killing the Any/Any rule over a full cycle of users coming in and out “Mileage will vary” then you will need to enforce rules, check hits, enforce rules and check hits until you get less and less hits on the Any/Any Rule.</a:t>
            </a:r>
          </a:p>
        </p:txBody>
      </p:sp>
    </p:spTree>
    <p:extLst>
      <p:ext uri="{BB962C8B-B14F-4D97-AF65-F5344CB8AC3E}">
        <p14:creationId xmlns:p14="http://schemas.microsoft.com/office/powerpoint/2010/main" val="1438746437"/>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DNS – Is yours secure?</a:t>
            </a:r>
          </a:p>
        </p:txBody>
      </p:sp>
      <p:sp>
        <p:nvSpPr>
          <p:cNvPr id="3" name="Content Placeholder 2"/>
          <p:cNvSpPr>
            <a:spLocks noGrp="1"/>
          </p:cNvSpPr>
          <p:nvPr>
            <p:ph sz="quarter" idx="20"/>
          </p:nvPr>
        </p:nvSpPr>
        <p:spPr/>
        <p:txBody>
          <a:bodyPr/>
          <a:lstStyle/>
          <a:p>
            <a:r>
              <a:rPr lang="en-US"/>
              <a:t>DNS is the phone book of the windows world and whoever controls DNS controls almost all traffic.</a:t>
            </a:r>
          </a:p>
          <a:p>
            <a:r>
              <a:rPr lang="en-US"/>
              <a:t>If your using Microsoft DNS there are 10 steps from them on how to secure the server by separating internal and external delegation, only allow secure DNS updates, secure cache for name pollution, update internal root hints, restrict zones delegating zones and a couple more.</a:t>
            </a:r>
          </a:p>
          <a:p>
            <a:r>
              <a:rPr lang="en-US" err="1"/>
              <a:t>DNSSec</a:t>
            </a:r>
            <a:r>
              <a:rPr lang="en-US"/>
              <a:t> is the next level of DNS security. There are free or paid options to secure DNS.</a:t>
            </a:r>
          </a:p>
          <a:p>
            <a:r>
              <a:rPr lang="en-US" err="1"/>
              <a:t>OpenDNS</a:t>
            </a:r>
            <a:r>
              <a:rPr lang="en-US"/>
              <a:t> - Anyone using it?  It can do some awesome things</a:t>
            </a:r>
          </a:p>
        </p:txBody>
      </p:sp>
      <p:pic>
        <p:nvPicPr>
          <p:cNvPr id="4" name="Picture 3"/>
          <p:cNvPicPr>
            <a:picLocks noChangeAspect="1"/>
          </p:cNvPicPr>
          <p:nvPr/>
        </p:nvPicPr>
        <p:blipFill>
          <a:blip r:embed="rId2"/>
          <a:stretch>
            <a:fillRect/>
          </a:stretch>
        </p:blipFill>
        <p:spPr>
          <a:xfrm>
            <a:off x="2664679" y="1600200"/>
            <a:ext cx="6596334" cy="3677602"/>
          </a:xfrm>
          <a:prstGeom prst="rect">
            <a:avLst/>
          </a:prstGeom>
        </p:spPr>
      </p:pic>
    </p:spTree>
    <p:extLst>
      <p:ext uri="{BB962C8B-B14F-4D97-AF65-F5344CB8AC3E}">
        <p14:creationId xmlns:p14="http://schemas.microsoft.com/office/powerpoint/2010/main" val="14503798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SSL</a:t>
            </a:r>
          </a:p>
        </p:txBody>
      </p:sp>
    </p:spTree>
    <p:extLst>
      <p:ext uri="{BB962C8B-B14F-4D97-AF65-F5344CB8AC3E}">
        <p14:creationId xmlns:p14="http://schemas.microsoft.com/office/powerpoint/2010/main" val="27051835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Agenda</a:t>
            </a:r>
          </a:p>
        </p:txBody>
      </p:sp>
      <p:sp>
        <p:nvSpPr>
          <p:cNvPr id="8" name="Content Placeholder 7"/>
          <p:cNvSpPr>
            <a:spLocks noGrp="1"/>
          </p:cNvSpPr>
          <p:nvPr>
            <p:ph sz="quarter" idx="20"/>
          </p:nvPr>
        </p:nvSpPr>
        <p:spPr>
          <a:xfrm>
            <a:off x="448056" y="1286933"/>
            <a:ext cx="11309783" cy="4839547"/>
          </a:xfrm>
        </p:spPr>
        <p:txBody>
          <a:bodyPr/>
          <a:lstStyle/>
          <a:p>
            <a:r>
              <a:rPr lang="en-US" sz="1900" dirty="0"/>
              <a:t>What's Happening and Past and Current attacks</a:t>
            </a:r>
          </a:p>
          <a:p>
            <a:r>
              <a:rPr lang="en-US" sz="1900" dirty="0"/>
              <a:t>Citrix Policies</a:t>
            </a:r>
          </a:p>
          <a:p>
            <a:r>
              <a:rPr lang="en-US" sz="1900" dirty="0"/>
              <a:t>Optimized (Bonus it secures it also)</a:t>
            </a:r>
          </a:p>
          <a:p>
            <a:r>
              <a:rPr lang="en-US" sz="1900" dirty="0"/>
              <a:t>Winders Policies  - AppLocker</a:t>
            </a:r>
          </a:p>
          <a:p>
            <a:r>
              <a:rPr lang="en-US" sz="1900" dirty="0"/>
              <a:t>Networking and DNS</a:t>
            </a:r>
          </a:p>
          <a:p>
            <a:r>
              <a:rPr lang="en-US" sz="1900" dirty="0"/>
              <a:t>SSL, TLS, DTLS</a:t>
            </a:r>
          </a:p>
          <a:p>
            <a:r>
              <a:rPr lang="en-US" sz="1900" dirty="0"/>
              <a:t>NetScaler Application Firewall</a:t>
            </a:r>
          </a:p>
          <a:p>
            <a:r>
              <a:rPr lang="en-US" sz="1900" dirty="0" err="1"/>
              <a:t>AntiVirus</a:t>
            </a:r>
            <a:endParaRPr lang="en-US" sz="1900" dirty="0"/>
          </a:p>
          <a:p>
            <a:r>
              <a:rPr lang="en-US" sz="1900" dirty="0"/>
              <a:t>Beyond AppLocker</a:t>
            </a:r>
          </a:p>
          <a:p>
            <a:r>
              <a:rPr lang="en-US" sz="1900" dirty="0"/>
              <a:t>Conclusion</a:t>
            </a:r>
          </a:p>
        </p:txBody>
      </p:sp>
    </p:spTree>
    <p:extLst>
      <p:ext uri="{BB962C8B-B14F-4D97-AF65-F5344CB8AC3E}">
        <p14:creationId xmlns:p14="http://schemas.microsoft.com/office/powerpoint/2010/main" val="1932580673"/>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SSL – Are you Self-Signed?</a:t>
            </a:r>
          </a:p>
        </p:txBody>
      </p:sp>
      <p:sp>
        <p:nvSpPr>
          <p:cNvPr id="3" name="Content Placeholder 2"/>
          <p:cNvSpPr>
            <a:spLocks noGrp="1"/>
          </p:cNvSpPr>
          <p:nvPr>
            <p:ph sz="quarter" idx="20"/>
          </p:nvPr>
        </p:nvSpPr>
        <p:spPr/>
        <p:txBody>
          <a:bodyPr/>
          <a:lstStyle/>
          <a:p>
            <a:r>
              <a:rPr lang="en-US" dirty="0"/>
              <a:t>If you are rocking default SSL Certificates you are asking for it.</a:t>
            </a:r>
          </a:p>
          <a:p>
            <a:r>
              <a:rPr lang="en-US" dirty="0"/>
              <a:t>SHA2 keys or nothing, Rekeying will be fun.</a:t>
            </a:r>
          </a:p>
          <a:p>
            <a:r>
              <a:rPr lang="en-US" dirty="0"/>
              <a:t>Setting up a basic PKI deployment doesn’t take that much time to hand out nice new and shiny SSL certificates.  Bigger the Domain Bigger the problems.</a:t>
            </a:r>
          </a:p>
          <a:p>
            <a:r>
              <a:rPr lang="en-US" dirty="0"/>
              <a:t>NetScaler Management, StoreFront, XML SSL Relay and for </a:t>
            </a:r>
            <a:r>
              <a:rPr lang="en-US" dirty="0" err="1"/>
              <a:t>IPSec</a:t>
            </a:r>
            <a:r>
              <a:rPr lang="en-US" dirty="0"/>
              <a:t> if you are going to next level things.</a:t>
            </a:r>
          </a:p>
          <a:p>
            <a:r>
              <a:rPr lang="en-US" dirty="0"/>
              <a:t>Disabled SSLV3 everywhere on anything that hosts SSL.</a:t>
            </a:r>
          </a:p>
          <a:p>
            <a:r>
              <a:rPr lang="en-US" dirty="0"/>
              <a:t>Everything should be using TLS or DTLS (ICA, SMB, RDP, SQL and LDAP)</a:t>
            </a:r>
          </a:p>
          <a:p>
            <a:endParaRPr lang="en-US" dirty="0"/>
          </a:p>
        </p:txBody>
      </p:sp>
    </p:spTree>
    <p:extLst>
      <p:ext uri="{BB962C8B-B14F-4D97-AF65-F5344CB8AC3E}">
        <p14:creationId xmlns:p14="http://schemas.microsoft.com/office/powerpoint/2010/main" val="617561484"/>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Let’s Encrypt </a:t>
            </a:r>
            <a:r>
              <a:rPr lang="mr-IN"/>
              <a:t>–</a:t>
            </a:r>
            <a:r>
              <a:rPr lang="en-US"/>
              <a:t> No reason not to do SSL!</a:t>
            </a:r>
          </a:p>
        </p:txBody>
      </p:sp>
      <p:sp>
        <p:nvSpPr>
          <p:cNvPr id="3" name="Content Placeholder 2"/>
          <p:cNvSpPr>
            <a:spLocks noGrp="1"/>
          </p:cNvSpPr>
          <p:nvPr>
            <p:ph sz="quarter" idx="20"/>
          </p:nvPr>
        </p:nvSpPr>
        <p:spPr/>
        <p:txBody>
          <a:bodyPr/>
          <a:lstStyle/>
          <a:p>
            <a:r>
              <a:rPr lang="en-US"/>
              <a:t>Free and Open CA Service</a:t>
            </a:r>
          </a:p>
          <a:p>
            <a:r>
              <a:rPr lang="en-US"/>
              <a:t>Free SSL certificates for web services you own</a:t>
            </a:r>
          </a:p>
          <a:p>
            <a:r>
              <a:rPr lang="en-US"/>
              <a:t>Scriptable &amp; Tools available</a:t>
            </a:r>
          </a:p>
          <a:p>
            <a:pPr lvl="1"/>
            <a:r>
              <a:rPr lang="en-US"/>
              <a:t>ACME clients</a:t>
            </a:r>
          </a:p>
          <a:p>
            <a:pPr lvl="2"/>
            <a:r>
              <a:rPr lang="en-US" err="1"/>
              <a:t>Certbot</a:t>
            </a:r>
            <a:endParaRPr lang="en-US"/>
          </a:p>
          <a:p>
            <a:pPr lvl="2"/>
            <a:r>
              <a:rPr lang="en-US" err="1"/>
              <a:t>ACMESharp</a:t>
            </a:r>
            <a:endParaRPr lang="en-US"/>
          </a:p>
          <a:p>
            <a:pPr lvl="2"/>
            <a:r>
              <a:rPr lang="en-US"/>
              <a:t>Certify</a:t>
            </a:r>
          </a:p>
          <a:p>
            <a:pPr lvl="2"/>
            <a:r>
              <a:rPr lang="en-US" err="1"/>
              <a:t>ZeroSSL</a:t>
            </a:r>
            <a:endParaRPr lang="en-US"/>
          </a:p>
          <a:p>
            <a:pPr lvl="1"/>
            <a:endParaRPr lang="en-US"/>
          </a:p>
        </p:txBody>
      </p:sp>
      <p:pic>
        <p:nvPicPr>
          <p:cNvPr id="7" name="Picture 6"/>
          <p:cNvPicPr>
            <a:picLocks noChangeAspect="1"/>
          </p:cNvPicPr>
          <p:nvPr/>
        </p:nvPicPr>
        <p:blipFill>
          <a:blip r:embed="rId3"/>
          <a:stretch>
            <a:fillRect/>
          </a:stretch>
        </p:blipFill>
        <p:spPr>
          <a:xfrm>
            <a:off x="160972" y="5237480"/>
            <a:ext cx="3454400" cy="889000"/>
          </a:xfrm>
          <a:prstGeom prst="rect">
            <a:avLst/>
          </a:prstGeom>
        </p:spPr>
      </p:pic>
      <p:pic>
        <p:nvPicPr>
          <p:cNvPr id="9" name="Picture 8"/>
          <p:cNvPicPr>
            <a:picLocks noChangeAspect="1"/>
          </p:cNvPicPr>
          <p:nvPr/>
        </p:nvPicPr>
        <p:blipFill>
          <a:blip r:embed="rId4"/>
          <a:stretch>
            <a:fillRect/>
          </a:stretch>
        </p:blipFill>
        <p:spPr>
          <a:xfrm>
            <a:off x="8646160" y="4912553"/>
            <a:ext cx="3261360" cy="1213927"/>
          </a:xfrm>
          <a:prstGeom prst="rect">
            <a:avLst/>
          </a:prstGeom>
        </p:spPr>
      </p:pic>
    </p:spTree>
    <p:extLst>
      <p:ext uri="{BB962C8B-B14F-4D97-AF65-F5344CB8AC3E}">
        <p14:creationId xmlns:p14="http://schemas.microsoft.com/office/powerpoint/2010/main" val="1368646298"/>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Let’s Encrypt Citrix Demo</a:t>
            </a:r>
          </a:p>
        </p:txBody>
      </p:sp>
    </p:spTree>
    <p:extLst>
      <p:ext uri="{BB962C8B-B14F-4D97-AF65-F5344CB8AC3E}">
        <p14:creationId xmlns:p14="http://schemas.microsoft.com/office/powerpoint/2010/main" val="1560348254"/>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t>Octoblu</a:t>
            </a:r>
            <a:r>
              <a:rPr lang="en-US"/>
              <a:t> NetScaler SSL Labs Checker</a:t>
            </a:r>
          </a:p>
        </p:txBody>
      </p:sp>
      <p:pic>
        <p:nvPicPr>
          <p:cNvPr id="3" name="Picture 2"/>
          <p:cNvPicPr>
            <a:picLocks noChangeAspect="1"/>
          </p:cNvPicPr>
          <p:nvPr/>
        </p:nvPicPr>
        <p:blipFill>
          <a:blip r:embed="rId2"/>
          <a:stretch>
            <a:fillRect/>
          </a:stretch>
        </p:blipFill>
        <p:spPr>
          <a:xfrm>
            <a:off x="0" y="1152846"/>
            <a:ext cx="12188825" cy="5202547"/>
          </a:xfrm>
          <a:prstGeom prst="rect">
            <a:avLst/>
          </a:prstGeom>
        </p:spPr>
      </p:pic>
    </p:spTree>
    <p:extLst>
      <p:ext uri="{BB962C8B-B14F-4D97-AF65-F5344CB8AC3E}">
        <p14:creationId xmlns:p14="http://schemas.microsoft.com/office/powerpoint/2010/main" val="1433844387"/>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err="1"/>
              <a:t>Octoblu</a:t>
            </a:r>
            <a:r>
              <a:rPr lang="en-US"/>
              <a:t> Demo</a:t>
            </a:r>
          </a:p>
        </p:txBody>
      </p:sp>
    </p:spTree>
    <p:extLst>
      <p:ext uri="{BB962C8B-B14F-4D97-AF65-F5344CB8AC3E}">
        <p14:creationId xmlns:p14="http://schemas.microsoft.com/office/powerpoint/2010/main" val="333451806"/>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NetScaler</a:t>
            </a:r>
            <a:r>
              <a:rPr lang="en-US"/>
              <a:t> </a:t>
            </a:r>
            <a:r>
              <a:rPr lang="en-US" err="1"/>
              <a:t>AppFirewall</a:t>
            </a:r>
            <a:endParaRPr lang="en-US"/>
          </a:p>
        </p:txBody>
      </p:sp>
    </p:spTree>
    <p:extLst>
      <p:ext uri="{BB962C8B-B14F-4D97-AF65-F5344CB8AC3E}">
        <p14:creationId xmlns:p14="http://schemas.microsoft.com/office/powerpoint/2010/main" val="1752742121"/>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en-US"/>
              <a:t>Fixing the Code</a:t>
            </a:r>
          </a:p>
        </p:txBody>
      </p:sp>
      <p:sp>
        <p:nvSpPr>
          <p:cNvPr id="267266" name="Rectangle 2"/>
          <p:cNvSpPr>
            <a:spLocks noGrp="1" noChangeArrowheads="1"/>
          </p:cNvSpPr>
          <p:nvPr>
            <p:ph sz="quarter" idx="20"/>
          </p:nvPr>
        </p:nvSpPr>
        <p:spPr/>
        <p:txBody>
          <a:bodyPr/>
          <a:lstStyle/>
          <a:p>
            <a:pPr>
              <a:spcAft>
                <a:spcPct val="15000"/>
              </a:spcAft>
            </a:pPr>
            <a:r>
              <a:rPr sz="2400"/>
              <a:t>You may not be able to fix some code</a:t>
            </a:r>
          </a:p>
          <a:p>
            <a:pPr>
              <a:spcAft>
                <a:spcPct val="15000"/>
              </a:spcAft>
            </a:pPr>
            <a:r>
              <a:rPr sz="2400"/>
              <a:t>Application security skills vary across developers</a:t>
            </a:r>
          </a:p>
          <a:p>
            <a:r>
              <a:rPr lang="en-US"/>
              <a:t>Application change can introduce new security defects</a:t>
            </a:r>
          </a:p>
          <a:p>
            <a:pPr>
              <a:spcAft>
                <a:spcPct val="15000"/>
              </a:spcAft>
            </a:pPr>
            <a:r>
              <a:rPr sz="2400"/>
              <a:t>It only takes one …</a:t>
            </a:r>
          </a:p>
          <a:p>
            <a:pPr>
              <a:spcAft>
                <a:spcPct val="15000"/>
              </a:spcAft>
            </a:pPr>
            <a:r>
              <a:rPr sz="2400"/>
              <a:t>It only takes one … security defect		</a:t>
            </a:r>
          </a:p>
          <a:p>
            <a:pPr>
              <a:spcAft>
                <a:spcPct val="15000"/>
              </a:spcAft>
              <a:buFontTx/>
              <a:buNone/>
            </a:pPr>
            <a:endParaRPr sz="2400"/>
          </a:p>
        </p:txBody>
      </p:sp>
      <p:pic>
        <p:nvPicPr>
          <p:cNvPr id="267268" name="Picture 4"/>
          <p:cNvPicPr>
            <a:picLocks noChangeAspect="1" noChangeArrowheads="1"/>
          </p:cNvPicPr>
          <p:nvPr/>
        </p:nvPicPr>
        <p:blipFill>
          <a:blip r:embed="rId4"/>
          <a:srcRect/>
          <a:stretch>
            <a:fillRect/>
          </a:stretch>
        </p:blipFill>
        <p:spPr bwMode="auto">
          <a:xfrm>
            <a:off x="7313612" y="3089886"/>
            <a:ext cx="4598988" cy="3017837"/>
          </a:xfrm>
          <a:prstGeom prst="rect">
            <a:avLst/>
          </a:prstGeom>
          <a:noFill/>
          <a:ln w="28575">
            <a:solidFill>
              <a:schemeClr val="tx1"/>
            </a:solidFill>
            <a:miter lim="800000"/>
            <a:headEnd/>
            <a:tailEnd/>
          </a:ln>
        </p:spPr>
      </p:pic>
    </p:spTree>
    <p:custDataLst>
      <p:tags r:id="rId1"/>
    </p:custDataLst>
    <p:extLst>
      <p:ext uri="{BB962C8B-B14F-4D97-AF65-F5344CB8AC3E}">
        <p14:creationId xmlns:p14="http://schemas.microsoft.com/office/powerpoint/2010/main" val="9760794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7266">
                                            <p:txEl>
                                              <p:pRg st="0" end="0"/>
                                            </p:txEl>
                                          </p:spTgt>
                                        </p:tgtEl>
                                        <p:attrNameLst>
                                          <p:attrName>style.visibility</p:attrName>
                                        </p:attrNameLst>
                                      </p:cBhvr>
                                      <p:to>
                                        <p:strVal val="visible"/>
                                      </p:to>
                                    </p:set>
                                    <p:anim calcmode="lin" valueType="num">
                                      <p:cBhvr additive="base">
                                        <p:cTn id="7" dur="500" fill="hold"/>
                                        <p:tgtEl>
                                          <p:spTgt spid="26726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726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67266">
                                            <p:txEl>
                                              <p:pRg st="1" end="1"/>
                                            </p:txEl>
                                          </p:spTgt>
                                        </p:tgtEl>
                                        <p:attrNameLst>
                                          <p:attrName>style.visibility</p:attrName>
                                        </p:attrNameLst>
                                      </p:cBhvr>
                                      <p:to>
                                        <p:strVal val="visible"/>
                                      </p:to>
                                    </p:set>
                                    <p:anim calcmode="lin" valueType="num">
                                      <p:cBhvr additive="base">
                                        <p:cTn id="11" dur="500" fill="hold"/>
                                        <p:tgtEl>
                                          <p:spTgt spid="26726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67266">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67266">
                                            <p:txEl>
                                              <p:pRg st="2" end="2"/>
                                            </p:txEl>
                                          </p:spTgt>
                                        </p:tgtEl>
                                        <p:attrNameLst>
                                          <p:attrName>style.visibility</p:attrName>
                                        </p:attrNameLst>
                                      </p:cBhvr>
                                      <p:to>
                                        <p:strVal val="visible"/>
                                      </p:to>
                                    </p:set>
                                    <p:anim calcmode="lin" valueType="num">
                                      <p:cBhvr additive="base">
                                        <p:cTn id="15" dur="500" fill="hold"/>
                                        <p:tgtEl>
                                          <p:spTgt spid="267266">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6726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67266">
                                            <p:txEl>
                                              <p:pRg st="3" end="3"/>
                                            </p:txEl>
                                          </p:spTgt>
                                        </p:tgtEl>
                                        <p:attrNameLst>
                                          <p:attrName>style.visibility</p:attrName>
                                        </p:attrNameLst>
                                      </p:cBhvr>
                                      <p:to>
                                        <p:strVal val="visible"/>
                                      </p:to>
                                    </p:set>
                                    <p:anim calcmode="lin" valueType="num">
                                      <p:cBhvr additive="base">
                                        <p:cTn id="21" dur="500" fill="hold"/>
                                        <p:tgtEl>
                                          <p:spTgt spid="267266">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6726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000"/>
                                        <p:tgtEl>
                                          <p:spTgt spid="267266">
                                            <p:txEl>
                                              <p:pRg st="0" end="0"/>
                                            </p:txEl>
                                          </p:spTgt>
                                        </p:tgtEl>
                                      </p:cBhvr>
                                    </p:animEffect>
                                    <p:set>
                                      <p:cBhvr>
                                        <p:cTn id="27" dur="1" fill="hold">
                                          <p:stCondLst>
                                            <p:cond delay="1999"/>
                                          </p:stCondLst>
                                        </p:cTn>
                                        <p:tgtEl>
                                          <p:spTgt spid="267266">
                                            <p:txEl>
                                              <p:pRg st="0" end="0"/>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2000"/>
                                        <p:tgtEl>
                                          <p:spTgt spid="267266">
                                            <p:txEl>
                                              <p:pRg st="1" end="1"/>
                                            </p:txEl>
                                          </p:spTgt>
                                        </p:tgtEl>
                                      </p:cBhvr>
                                    </p:animEffect>
                                    <p:set>
                                      <p:cBhvr>
                                        <p:cTn id="30" dur="1" fill="hold">
                                          <p:stCondLst>
                                            <p:cond delay="1999"/>
                                          </p:stCondLst>
                                        </p:cTn>
                                        <p:tgtEl>
                                          <p:spTgt spid="267266">
                                            <p:txEl>
                                              <p:pRg st="1" end="1"/>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67266">
                                            <p:txEl>
                                              <p:pRg st="2" end="2"/>
                                            </p:txEl>
                                          </p:spTgt>
                                        </p:tgtEl>
                                      </p:cBhvr>
                                    </p:animEffect>
                                    <p:set>
                                      <p:cBhvr>
                                        <p:cTn id="33" dur="1" fill="hold">
                                          <p:stCondLst>
                                            <p:cond delay="499"/>
                                          </p:stCondLst>
                                        </p:cTn>
                                        <p:tgtEl>
                                          <p:spTgt spid="267266">
                                            <p:txEl>
                                              <p:pRg st="2" end="2"/>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67266">
                                            <p:txEl>
                                              <p:pRg st="3" end="3"/>
                                            </p:txEl>
                                          </p:spTgt>
                                        </p:tgtEl>
                                      </p:cBhvr>
                                    </p:animEffect>
                                    <p:set>
                                      <p:cBhvr>
                                        <p:cTn id="36" dur="1" fill="hold">
                                          <p:stCondLst>
                                            <p:cond delay="499"/>
                                          </p:stCondLst>
                                        </p:cTn>
                                        <p:tgtEl>
                                          <p:spTgt spid="267266">
                                            <p:txEl>
                                              <p:pRg st="3" end="3"/>
                                            </p:txEl>
                                          </p:spTgt>
                                        </p:tgtEl>
                                        <p:attrNameLst>
                                          <p:attrName>style.visibility</p:attrName>
                                        </p:attrNameLst>
                                      </p:cBhvr>
                                      <p:to>
                                        <p:strVal val="hidden"/>
                                      </p:to>
                                    </p:set>
                                  </p:childTnLst>
                                </p:cTn>
                              </p:par>
                              <p:par>
                                <p:cTn id="37" presetID="2" presetClass="entr" presetSubtype="8" fill="hold" nodeType="withEffect">
                                  <p:stCondLst>
                                    <p:cond delay="0"/>
                                  </p:stCondLst>
                                  <p:childTnLst>
                                    <p:set>
                                      <p:cBhvr>
                                        <p:cTn id="38" dur="1" fill="hold">
                                          <p:stCondLst>
                                            <p:cond delay="0"/>
                                          </p:stCondLst>
                                        </p:cTn>
                                        <p:tgtEl>
                                          <p:spTgt spid="267268"/>
                                        </p:tgtEl>
                                        <p:attrNameLst>
                                          <p:attrName>style.visibility</p:attrName>
                                        </p:attrNameLst>
                                      </p:cBhvr>
                                      <p:to>
                                        <p:strVal val="visible"/>
                                      </p:to>
                                    </p:set>
                                    <p:anim calcmode="lin" valueType="num">
                                      <p:cBhvr additive="base">
                                        <p:cTn id="39" dur="500" fill="hold"/>
                                        <p:tgtEl>
                                          <p:spTgt spid="267268"/>
                                        </p:tgtEl>
                                        <p:attrNameLst>
                                          <p:attrName>ppt_x</p:attrName>
                                        </p:attrNameLst>
                                      </p:cBhvr>
                                      <p:tavLst>
                                        <p:tav tm="0">
                                          <p:val>
                                            <p:strVal val="0-#ppt_w/2"/>
                                          </p:val>
                                        </p:tav>
                                        <p:tav tm="100000">
                                          <p:val>
                                            <p:strVal val="#ppt_x"/>
                                          </p:val>
                                        </p:tav>
                                      </p:tavLst>
                                    </p:anim>
                                    <p:anim calcmode="lin" valueType="num">
                                      <p:cBhvr additive="base">
                                        <p:cTn id="40" dur="500" fill="hold"/>
                                        <p:tgtEl>
                                          <p:spTgt spid="267268"/>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67266">
                                            <p:txEl>
                                              <p:pRg st="4" end="4"/>
                                            </p:txEl>
                                          </p:spTgt>
                                        </p:tgtEl>
                                        <p:attrNameLst>
                                          <p:attrName>style.visibility</p:attrName>
                                        </p:attrNameLst>
                                      </p:cBhvr>
                                      <p:to>
                                        <p:strVal val="visible"/>
                                      </p:to>
                                    </p:set>
                                    <p:anim calcmode="lin" valueType="num">
                                      <p:cBhvr additive="base">
                                        <p:cTn id="43" dur="500" fill="hold"/>
                                        <p:tgtEl>
                                          <p:spTgt spid="267266">
                                            <p:txEl>
                                              <p:pRg st="4" end="4"/>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6726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a:t>
            </a:r>
          </a:p>
        </p:txBody>
      </p:sp>
      <p:sp>
        <p:nvSpPr>
          <p:cNvPr id="3" name="Content Placeholder 2"/>
          <p:cNvSpPr>
            <a:spLocks noGrp="1"/>
          </p:cNvSpPr>
          <p:nvPr>
            <p:ph sz="quarter" idx="20"/>
          </p:nvPr>
        </p:nvSpPr>
        <p:spPr/>
        <p:txBody>
          <a:bodyPr/>
          <a:lstStyle/>
          <a:p>
            <a:endParaRPr lang="en-US"/>
          </a:p>
        </p:txBody>
      </p:sp>
      <p:pic>
        <p:nvPicPr>
          <p:cNvPr id="4" name="Picture 3"/>
          <p:cNvPicPr>
            <a:picLocks noChangeAspect="1"/>
          </p:cNvPicPr>
          <p:nvPr/>
        </p:nvPicPr>
        <p:blipFill>
          <a:blip r:embed="rId3" cstate="print"/>
          <a:stretch>
            <a:fillRect/>
          </a:stretch>
        </p:blipFill>
        <p:spPr>
          <a:xfrm>
            <a:off x="9016014" y="2107872"/>
            <a:ext cx="1931386" cy="1723881"/>
          </a:xfrm>
          <a:prstGeom prst="rect">
            <a:avLst/>
          </a:prstGeom>
        </p:spPr>
      </p:pic>
      <p:pic>
        <p:nvPicPr>
          <p:cNvPr id="5" name="Picture 4" descr="network_fw.png"/>
          <p:cNvPicPr>
            <a:picLocks noChangeAspect="1"/>
          </p:cNvPicPr>
          <p:nvPr/>
        </p:nvPicPr>
        <p:blipFill>
          <a:blip r:embed="rId4" cstate="print"/>
          <a:stretch>
            <a:fillRect/>
          </a:stretch>
        </p:blipFill>
        <p:spPr>
          <a:xfrm>
            <a:off x="5492653" y="3756714"/>
            <a:ext cx="1568547" cy="1651981"/>
          </a:xfrm>
          <a:prstGeom prst="rect">
            <a:avLst/>
          </a:prstGeom>
        </p:spPr>
      </p:pic>
      <p:pic>
        <p:nvPicPr>
          <p:cNvPr id="7" name="Picture 6" descr="OSI3.gif"/>
          <p:cNvPicPr>
            <a:picLocks noChangeAspect="1"/>
          </p:cNvPicPr>
          <p:nvPr/>
        </p:nvPicPr>
        <p:blipFill>
          <a:blip r:embed="rId5" cstate="print"/>
          <a:srcRect t="5914"/>
          <a:stretch>
            <a:fillRect/>
          </a:stretch>
        </p:blipFill>
        <p:spPr>
          <a:xfrm>
            <a:off x="841692" y="1473200"/>
            <a:ext cx="2752408" cy="4789170"/>
          </a:xfrm>
          <a:prstGeom prst="rect">
            <a:avLst/>
          </a:prstGeom>
        </p:spPr>
      </p:pic>
      <p:cxnSp>
        <p:nvCxnSpPr>
          <p:cNvPr id="9" name="Straight Connector 8"/>
          <p:cNvCxnSpPr/>
          <p:nvPr/>
        </p:nvCxnSpPr>
        <p:spPr bwMode="auto">
          <a:xfrm>
            <a:off x="3517900" y="4038600"/>
            <a:ext cx="2603500" cy="12700"/>
          </a:xfrm>
          <a:prstGeom prst="line">
            <a:avLst/>
          </a:prstGeom>
          <a:noFill/>
          <a:ln w="25400" algn="ctr">
            <a:solidFill>
              <a:srgbClr val="008B95"/>
            </a:solidFill>
            <a:round/>
            <a:headEnd/>
            <a:tailEnd type="triangle" w="lg" len="lg"/>
          </a:ln>
        </p:spPr>
      </p:cxnSp>
      <p:sp>
        <p:nvSpPr>
          <p:cNvPr id="16" name="TextBox 15"/>
          <p:cNvSpPr txBox="1"/>
          <p:nvPr/>
        </p:nvSpPr>
        <p:spPr>
          <a:xfrm>
            <a:off x="9283700" y="3860800"/>
            <a:ext cx="1646605" cy="369332"/>
          </a:xfrm>
          <a:prstGeom prst="rect">
            <a:avLst/>
          </a:prstGeom>
          <a:noFill/>
        </p:spPr>
        <p:txBody>
          <a:bodyPr wrap="none" rtlCol="0">
            <a:spAutoFit/>
          </a:bodyPr>
          <a:lstStyle/>
          <a:p>
            <a:r>
              <a:rPr lang="en-US">
                <a:latin typeface="+mn-lt"/>
              </a:rPr>
              <a:t>Session Layer</a:t>
            </a:r>
          </a:p>
        </p:txBody>
      </p:sp>
      <p:sp>
        <p:nvSpPr>
          <p:cNvPr id="17" name="TextBox 16"/>
          <p:cNvSpPr txBox="1"/>
          <p:nvPr/>
        </p:nvSpPr>
        <p:spPr>
          <a:xfrm>
            <a:off x="9258300" y="4216400"/>
            <a:ext cx="1804725" cy="369332"/>
          </a:xfrm>
          <a:prstGeom prst="rect">
            <a:avLst/>
          </a:prstGeom>
          <a:noFill/>
        </p:spPr>
        <p:txBody>
          <a:bodyPr wrap="none" rtlCol="0">
            <a:spAutoFit/>
          </a:bodyPr>
          <a:lstStyle/>
          <a:p>
            <a:r>
              <a:rPr lang="en-US">
                <a:latin typeface="+mn-lt"/>
              </a:rPr>
              <a:t>Transport Layer</a:t>
            </a:r>
          </a:p>
        </p:txBody>
      </p:sp>
      <p:cxnSp>
        <p:nvCxnSpPr>
          <p:cNvPr id="18" name="Straight Connector 17"/>
          <p:cNvCxnSpPr/>
          <p:nvPr/>
        </p:nvCxnSpPr>
        <p:spPr bwMode="auto">
          <a:xfrm>
            <a:off x="6756400" y="4051300"/>
            <a:ext cx="2540000" cy="0"/>
          </a:xfrm>
          <a:prstGeom prst="line">
            <a:avLst/>
          </a:prstGeom>
          <a:noFill/>
          <a:ln w="25400" algn="ctr">
            <a:solidFill>
              <a:srgbClr val="008B95"/>
            </a:solidFill>
            <a:round/>
            <a:headEnd/>
            <a:tailEnd type="triangle" w="lg" len="lg"/>
          </a:ln>
        </p:spPr>
      </p:cxnSp>
      <p:sp>
        <p:nvSpPr>
          <p:cNvPr id="19" name="TextBox 18"/>
          <p:cNvSpPr txBox="1"/>
          <p:nvPr/>
        </p:nvSpPr>
        <p:spPr>
          <a:xfrm>
            <a:off x="9956800" y="4699000"/>
            <a:ext cx="248786" cy="646331"/>
          </a:xfrm>
          <a:prstGeom prst="rect">
            <a:avLst/>
          </a:prstGeom>
          <a:noFill/>
        </p:spPr>
        <p:txBody>
          <a:bodyPr wrap="none" rtlCol="0">
            <a:spAutoFit/>
          </a:bodyPr>
          <a:lstStyle/>
          <a:p>
            <a:r>
              <a:rPr lang="en-US">
                <a:latin typeface="+mn-lt"/>
              </a:rPr>
              <a:t>:</a:t>
            </a:r>
          </a:p>
          <a:p>
            <a:r>
              <a:rPr lang="en-US">
                <a:latin typeface="+mn-lt"/>
              </a:rPr>
              <a:t>:</a:t>
            </a:r>
          </a:p>
        </p:txBody>
      </p:sp>
      <p:cxnSp>
        <p:nvCxnSpPr>
          <p:cNvPr id="20" name="Straight Connector 19"/>
          <p:cNvCxnSpPr/>
          <p:nvPr/>
        </p:nvCxnSpPr>
        <p:spPr bwMode="auto">
          <a:xfrm rot="10800000">
            <a:off x="3454400" y="4826000"/>
            <a:ext cx="2095500" cy="0"/>
          </a:xfrm>
          <a:prstGeom prst="line">
            <a:avLst/>
          </a:prstGeom>
          <a:noFill/>
          <a:ln w="25400" algn="ctr">
            <a:solidFill>
              <a:srgbClr val="008B95"/>
            </a:solidFill>
            <a:round/>
            <a:headEnd/>
            <a:tailEnd type="triangle" w="lg" len="lg"/>
          </a:ln>
        </p:spPr>
      </p:cxnSp>
      <p:cxnSp>
        <p:nvCxnSpPr>
          <p:cNvPr id="23" name="Straight Connector 22"/>
          <p:cNvCxnSpPr/>
          <p:nvPr/>
        </p:nvCxnSpPr>
        <p:spPr bwMode="auto">
          <a:xfrm rot="10800000">
            <a:off x="7061200" y="4787900"/>
            <a:ext cx="2095500" cy="0"/>
          </a:xfrm>
          <a:prstGeom prst="line">
            <a:avLst/>
          </a:prstGeom>
          <a:noFill/>
          <a:ln w="25400" algn="ctr">
            <a:solidFill>
              <a:srgbClr val="008B95"/>
            </a:solidFill>
            <a:round/>
            <a:headEnd/>
            <a:tailEnd type="triangle" w="lg" len="lg"/>
          </a:ln>
        </p:spPr>
      </p:cxnSp>
      <p:sp>
        <p:nvSpPr>
          <p:cNvPr id="24" name="TextBox 23"/>
          <p:cNvSpPr txBox="1"/>
          <p:nvPr/>
        </p:nvSpPr>
        <p:spPr>
          <a:xfrm>
            <a:off x="5537200" y="5473700"/>
            <a:ext cx="1851854" cy="369332"/>
          </a:xfrm>
          <a:prstGeom prst="rect">
            <a:avLst/>
          </a:prstGeom>
          <a:noFill/>
        </p:spPr>
        <p:txBody>
          <a:bodyPr wrap="none" rtlCol="0">
            <a:spAutoFit/>
          </a:bodyPr>
          <a:lstStyle/>
          <a:p>
            <a:r>
              <a:rPr lang="en-US">
                <a:latin typeface="+mn-lt"/>
              </a:rPr>
              <a:t>Network </a:t>
            </a:r>
            <a:r>
              <a:rPr lang="en-US" err="1">
                <a:latin typeface="+mn-lt"/>
              </a:rPr>
              <a:t>AppFW</a:t>
            </a:r>
            <a:endParaRPr lang="en-US">
              <a:latin typeface="+mn-lt"/>
            </a:endParaRPr>
          </a:p>
        </p:txBody>
      </p:sp>
      <p:cxnSp>
        <p:nvCxnSpPr>
          <p:cNvPr id="25" name="Straight Connector 24"/>
          <p:cNvCxnSpPr/>
          <p:nvPr/>
        </p:nvCxnSpPr>
        <p:spPr bwMode="auto">
          <a:xfrm flipV="1">
            <a:off x="3479800" y="2781300"/>
            <a:ext cx="5956300" cy="25400"/>
          </a:xfrm>
          <a:prstGeom prst="line">
            <a:avLst/>
          </a:prstGeom>
          <a:noFill/>
          <a:ln w="25400" algn="ctr">
            <a:solidFill>
              <a:srgbClr val="FF0000"/>
            </a:solidFill>
            <a:round/>
            <a:headEnd/>
            <a:tailEnd type="triangle" w="lg" len="lg"/>
          </a:ln>
        </p:spPr>
      </p:cxnSp>
      <p:cxnSp>
        <p:nvCxnSpPr>
          <p:cNvPr id="29" name="Straight Connector 28"/>
          <p:cNvCxnSpPr/>
          <p:nvPr/>
        </p:nvCxnSpPr>
        <p:spPr bwMode="auto">
          <a:xfrm rot="10800000" flipV="1">
            <a:off x="3467100" y="3098800"/>
            <a:ext cx="5956300" cy="12700"/>
          </a:xfrm>
          <a:prstGeom prst="line">
            <a:avLst/>
          </a:prstGeom>
          <a:noFill/>
          <a:ln w="25400" algn="ctr">
            <a:solidFill>
              <a:srgbClr val="FF0000"/>
            </a:solidFill>
            <a:round/>
            <a:headEnd/>
            <a:tailEnd type="triangle" w="lg" len="lg"/>
          </a:ln>
        </p:spPr>
      </p:cxnSp>
      <p:cxnSp>
        <p:nvCxnSpPr>
          <p:cNvPr id="34" name="Straight Connector 33"/>
          <p:cNvCxnSpPr/>
          <p:nvPr/>
        </p:nvCxnSpPr>
        <p:spPr bwMode="auto">
          <a:xfrm flipV="1">
            <a:off x="3467100" y="2768600"/>
            <a:ext cx="5956300" cy="25400"/>
          </a:xfrm>
          <a:prstGeom prst="line">
            <a:avLst/>
          </a:prstGeom>
          <a:noFill/>
          <a:ln w="25400" algn="ctr">
            <a:solidFill>
              <a:schemeClr val="accent5"/>
            </a:solidFill>
            <a:round/>
            <a:headEnd/>
            <a:tailEnd type="triangle" w="lg" len="lg"/>
          </a:ln>
        </p:spPr>
      </p:cxnSp>
      <p:cxnSp>
        <p:nvCxnSpPr>
          <p:cNvPr id="35" name="Straight Connector 34"/>
          <p:cNvCxnSpPr/>
          <p:nvPr/>
        </p:nvCxnSpPr>
        <p:spPr bwMode="auto">
          <a:xfrm rot="10800000" flipV="1">
            <a:off x="3467100" y="3098800"/>
            <a:ext cx="5956300" cy="12700"/>
          </a:xfrm>
          <a:prstGeom prst="line">
            <a:avLst/>
          </a:prstGeom>
          <a:noFill/>
          <a:ln w="25400" algn="ctr">
            <a:solidFill>
              <a:schemeClr val="accent5"/>
            </a:solidFill>
            <a:round/>
            <a:headEnd/>
            <a:tailEnd type="triangle" w="lg" len="lg"/>
          </a:ln>
        </p:spPr>
      </p:cxnSp>
      <p:grpSp>
        <p:nvGrpSpPr>
          <p:cNvPr id="21" name="Group 20"/>
          <p:cNvGrpSpPr/>
          <p:nvPr/>
        </p:nvGrpSpPr>
        <p:grpSpPr>
          <a:xfrm>
            <a:off x="4475605" y="2514600"/>
            <a:ext cx="3868295" cy="1141542"/>
            <a:chOff x="381000" y="2209800"/>
            <a:chExt cx="8305800" cy="3715753"/>
          </a:xfrm>
        </p:grpSpPr>
        <p:grpSp>
          <p:nvGrpSpPr>
            <p:cNvPr id="22" name="Group 14"/>
            <p:cNvGrpSpPr/>
            <p:nvPr/>
          </p:nvGrpSpPr>
          <p:grpSpPr>
            <a:xfrm>
              <a:off x="381000" y="2209800"/>
              <a:ext cx="8305800" cy="3715753"/>
              <a:chOff x="381000" y="2209799"/>
              <a:chExt cx="8305800" cy="3715753"/>
            </a:xfrm>
          </p:grpSpPr>
          <p:pic>
            <p:nvPicPr>
              <p:cNvPr id="31" name="Picture 30" descr="Constantinople Rendering.png"/>
              <p:cNvPicPr>
                <a:picLocks noChangeAspect="1"/>
              </p:cNvPicPr>
              <p:nvPr/>
            </p:nvPicPr>
            <p:blipFill>
              <a:blip r:embed="rId6" cstate="print"/>
              <a:stretch>
                <a:fillRect/>
              </a:stretch>
            </p:blipFill>
            <p:spPr>
              <a:xfrm>
                <a:off x="381000" y="2209799"/>
                <a:ext cx="8305800" cy="3715753"/>
              </a:xfrm>
              <a:prstGeom prst="rect">
                <a:avLst/>
              </a:prstGeom>
            </p:spPr>
          </p:pic>
          <p:pic>
            <p:nvPicPr>
              <p:cNvPr id="32" name="Picture 2"/>
              <p:cNvPicPr>
                <a:picLocks noChangeAspect="1" noChangeArrowheads="1"/>
              </p:cNvPicPr>
              <p:nvPr/>
            </p:nvPicPr>
            <p:blipFill>
              <a:blip r:embed="rId7" cstate="print"/>
              <a:srcRect/>
              <a:stretch>
                <a:fillRect/>
              </a:stretch>
            </p:blipFill>
            <p:spPr bwMode="auto">
              <a:xfrm rot="16200000">
                <a:off x="5278409" y="3505311"/>
                <a:ext cx="947153" cy="250433"/>
              </a:xfrm>
              <a:prstGeom prst="rect">
                <a:avLst/>
              </a:prstGeom>
              <a:noFill/>
              <a:ln w="9525">
                <a:noFill/>
                <a:miter lim="800000"/>
                <a:headEnd/>
                <a:tailEnd/>
              </a:ln>
            </p:spPr>
          </p:pic>
          <p:pic>
            <p:nvPicPr>
              <p:cNvPr id="33" name="Picture 2"/>
              <p:cNvPicPr>
                <a:picLocks noChangeAspect="1" noChangeArrowheads="1"/>
              </p:cNvPicPr>
              <p:nvPr/>
            </p:nvPicPr>
            <p:blipFill>
              <a:blip r:embed="rId8" cstate="print"/>
              <a:srcRect/>
              <a:stretch>
                <a:fillRect/>
              </a:stretch>
            </p:blipFill>
            <p:spPr bwMode="auto">
              <a:xfrm>
                <a:off x="5845342" y="3156952"/>
                <a:ext cx="325755" cy="947153"/>
              </a:xfrm>
              <a:prstGeom prst="rect">
                <a:avLst/>
              </a:prstGeom>
              <a:noFill/>
              <a:ln w="9525">
                <a:noFill/>
                <a:miter lim="800000"/>
                <a:headEnd/>
                <a:tailEnd/>
              </a:ln>
            </p:spPr>
          </p:pic>
        </p:grpSp>
        <p:pic>
          <p:nvPicPr>
            <p:cNvPr id="26" name="Picture 3"/>
            <p:cNvPicPr>
              <a:picLocks noChangeAspect="1" noChangeArrowheads="1"/>
            </p:cNvPicPr>
            <p:nvPr/>
          </p:nvPicPr>
          <p:blipFill>
            <a:blip r:embed="rId9" cstate="print"/>
            <a:srcRect/>
            <a:stretch>
              <a:fillRect/>
            </a:stretch>
          </p:blipFill>
          <p:spPr bwMode="auto">
            <a:xfrm>
              <a:off x="1981200" y="3962400"/>
              <a:ext cx="174886" cy="152400"/>
            </a:xfrm>
            <a:prstGeom prst="rect">
              <a:avLst/>
            </a:prstGeom>
            <a:noFill/>
            <a:ln w="9525">
              <a:noFill/>
              <a:miter lim="800000"/>
              <a:headEnd/>
              <a:tailEnd/>
            </a:ln>
          </p:spPr>
        </p:pic>
        <p:pic>
          <p:nvPicPr>
            <p:cNvPr id="27" name="Picture 3"/>
            <p:cNvPicPr>
              <a:picLocks noChangeAspect="1" noChangeArrowheads="1"/>
            </p:cNvPicPr>
            <p:nvPr/>
          </p:nvPicPr>
          <p:blipFill>
            <a:blip r:embed="rId10" cstate="print"/>
            <a:srcRect/>
            <a:stretch>
              <a:fillRect/>
            </a:stretch>
          </p:blipFill>
          <p:spPr bwMode="auto">
            <a:xfrm rot="5400000">
              <a:off x="2427157" y="3973643"/>
              <a:ext cx="174886" cy="152400"/>
            </a:xfrm>
            <a:prstGeom prst="rect">
              <a:avLst/>
            </a:prstGeom>
            <a:noFill/>
            <a:ln w="9525">
              <a:noFill/>
              <a:miter lim="800000"/>
              <a:headEnd/>
              <a:tailEnd/>
            </a:ln>
          </p:spPr>
        </p:pic>
        <p:pic>
          <p:nvPicPr>
            <p:cNvPr id="28" name="Picture 4"/>
            <p:cNvPicPr>
              <a:picLocks noChangeAspect="1" noChangeArrowheads="1"/>
            </p:cNvPicPr>
            <p:nvPr/>
          </p:nvPicPr>
          <p:blipFill>
            <a:blip r:embed="rId11" cstate="print"/>
            <a:srcRect/>
            <a:stretch>
              <a:fillRect/>
            </a:stretch>
          </p:blipFill>
          <p:spPr bwMode="auto">
            <a:xfrm>
              <a:off x="1981200" y="4114800"/>
              <a:ext cx="609600" cy="76200"/>
            </a:xfrm>
            <a:prstGeom prst="rect">
              <a:avLst/>
            </a:prstGeom>
            <a:noFill/>
            <a:ln w="9525">
              <a:noFill/>
              <a:miter lim="800000"/>
              <a:headEnd/>
              <a:tailEnd/>
            </a:ln>
          </p:spPr>
        </p:pic>
        <p:pic>
          <p:nvPicPr>
            <p:cNvPr id="30" name="Picture 2"/>
            <p:cNvPicPr>
              <a:picLocks noChangeAspect="1" noChangeArrowheads="1"/>
            </p:cNvPicPr>
            <p:nvPr/>
          </p:nvPicPr>
          <p:blipFill>
            <a:blip r:embed="rId12" cstate="print"/>
            <a:srcRect/>
            <a:stretch>
              <a:fillRect/>
            </a:stretch>
          </p:blipFill>
          <p:spPr bwMode="auto">
            <a:xfrm>
              <a:off x="2133600" y="3962400"/>
              <a:ext cx="313532" cy="381000"/>
            </a:xfrm>
            <a:prstGeom prst="rect">
              <a:avLst/>
            </a:prstGeom>
            <a:noFill/>
            <a:ln w="9525">
              <a:noFill/>
              <a:miter lim="800000"/>
              <a:headEnd/>
              <a:tailEnd/>
            </a:ln>
          </p:spPr>
        </p:pic>
      </p:grpSp>
      <p:sp>
        <p:nvSpPr>
          <p:cNvPr id="36" name="Title 1"/>
          <p:cNvSpPr txBox="1">
            <a:spLocks/>
          </p:cNvSpPr>
          <p:nvPr/>
        </p:nvSpPr>
        <p:spPr bwMode="auto">
          <a:xfrm>
            <a:off x="370317" y="749301"/>
            <a:ext cx="11376237" cy="50641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3400" b="1" i="0" u="none" strike="noStrike" kern="0" cap="none" spc="0" normalizeH="0" baseline="0" noProof="0">
                <a:ln>
                  <a:noFill/>
                </a:ln>
                <a:solidFill>
                  <a:srgbClr val="0075B0"/>
                </a:solidFill>
                <a:effectLst/>
                <a:uLnTx/>
                <a:uFillTx/>
                <a:latin typeface="+mj-lt"/>
                <a:ea typeface="+mj-ea"/>
                <a:cs typeface="+mj-cs"/>
              </a:rPr>
              <a:t>Solution</a:t>
            </a:r>
          </a:p>
        </p:txBody>
      </p:sp>
      <p:sp>
        <p:nvSpPr>
          <p:cNvPr id="39" name="TextBox 38"/>
          <p:cNvSpPr txBox="1"/>
          <p:nvPr/>
        </p:nvSpPr>
        <p:spPr>
          <a:xfrm>
            <a:off x="5448300" y="2247900"/>
            <a:ext cx="2133982" cy="369332"/>
          </a:xfrm>
          <a:prstGeom prst="rect">
            <a:avLst/>
          </a:prstGeom>
          <a:noFill/>
        </p:spPr>
        <p:txBody>
          <a:bodyPr wrap="none" rtlCol="0">
            <a:spAutoFit/>
          </a:bodyPr>
          <a:lstStyle/>
          <a:p>
            <a:r>
              <a:rPr lang="en-US">
                <a:latin typeface="+mn-lt"/>
              </a:rPr>
              <a:t>No Apps protection</a:t>
            </a:r>
          </a:p>
        </p:txBody>
      </p:sp>
      <p:sp>
        <p:nvSpPr>
          <p:cNvPr id="40" name="TextBox 39"/>
          <p:cNvSpPr txBox="1"/>
          <p:nvPr/>
        </p:nvSpPr>
        <p:spPr>
          <a:xfrm>
            <a:off x="5575300" y="2133600"/>
            <a:ext cx="1791901" cy="369332"/>
          </a:xfrm>
          <a:prstGeom prst="rect">
            <a:avLst/>
          </a:prstGeom>
          <a:noFill/>
        </p:spPr>
        <p:txBody>
          <a:bodyPr wrap="none" rtlCol="0">
            <a:spAutoFit/>
          </a:bodyPr>
          <a:lstStyle/>
          <a:p>
            <a:r>
              <a:rPr lang="en-US">
                <a:latin typeface="+mn-lt"/>
              </a:rPr>
              <a:t>WAF Protection</a:t>
            </a:r>
          </a:p>
        </p:txBody>
      </p:sp>
      <p:sp>
        <p:nvSpPr>
          <p:cNvPr id="41" name="Rectangle 40"/>
          <p:cNvSpPr/>
          <p:nvPr/>
        </p:nvSpPr>
        <p:spPr>
          <a:xfrm>
            <a:off x="3744651" y="1961634"/>
            <a:ext cx="5279009" cy="369332"/>
          </a:xfrm>
          <a:prstGeom prst="rect">
            <a:avLst/>
          </a:prstGeom>
          <a:solidFill>
            <a:srgbClr val="C00000"/>
          </a:solidFill>
        </p:spPr>
        <p:txBody>
          <a:bodyPr wrap="none">
            <a:spAutoFit/>
          </a:bodyPr>
          <a:lstStyle/>
          <a:p>
            <a:r>
              <a:rPr lang="en-US">
                <a:solidFill>
                  <a:schemeClr val="bg1"/>
                </a:solidFill>
              </a:rPr>
              <a:t>86% of the attacks are attacks to the applications</a:t>
            </a:r>
          </a:p>
        </p:txBody>
      </p:sp>
    </p:spTree>
    <p:extLst>
      <p:ext uri="{BB962C8B-B14F-4D97-AF65-F5344CB8AC3E}">
        <p14:creationId xmlns:p14="http://schemas.microsoft.com/office/powerpoint/2010/main" val="4766128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1+#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par>
                                <p:cTn id="14" presetID="8" presetClass="entr" presetSubtype="16"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amond(in)">
                                      <p:cBhvr>
                                        <p:cTn id="16" dur="500"/>
                                        <p:tgtEl>
                                          <p:spTgt spid="3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linds(horizontal)">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xit" presetSubtype="10" fill="hold" grpId="1" nodeType="clickEffect">
                                  <p:stCondLst>
                                    <p:cond delay="0"/>
                                  </p:stCondLst>
                                  <p:childTnLst>
                                    <p:animEffect transition="out" filter="checkerboard(across)">
                                      <p:cBhvr>
                                        <p:cTn id="23" dur="500"/>
                                        <p:tgtEl>
                                          <p:spTgt spid="39"/>
                                        </p:tgtEl>
                                      </p:cBhvr>
                                    </p:animEffect>
                                    <p:set>
                                      <p:cBhvr>
                                        <p:cTn id="24" dur="1" fill="hold">
                                          <p:stCondLst>
                                            <p:cond delay="499"/>
                                          </p:stCondLst>
                                        </p:cTn>
                                        <p:tgtEl>
                                          <p:spTgt spid="39"/>
                                        </p:tgtEl>
                                        <p:attrNameLst>
                                          <p:attrName>style.visibility</p:attrName>
                                        </p:attrNameLst>
                                      </p:cBhvr>
                                      <p:to>
                                        <p:strVal val="hidden"/>
                                      </p:to>
                                    </p:set>
                                  </p:childTnLst>
                                </p:cTn>
                              </p:par>
                              <p:par>
                                <p:cTn id="25" presetID="5" presetClass="exit" presetSubtype="10" fill="hold" nodeType="withEffect">
                                  <p:stCondLst>
                                    <p:cond delay="0"/>
                                  </p:stCondLst>
                                  <p:childTnLst>
                                    <p:animEffect transition="out" filter="checkerboard(across)">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par>
                                <p:cTn id="28" presetID="5" presetClass="exit" presetSubtype="10" fill="hold" nodeType="withEffect">
                                  <p:stCondLst>
                                    <p:cond delay="0"/>
                                  </p:stCondLst>
                                  <p:childTnLst>
                                    <p:animEffect transition="out" filter="checkerboard(across)">
                                      <p:cBhvr>
                                        <p:cTn id="29" dur="500"/>
                                        <p:tgtEl>
                                          <p:spTgt spid="29"/>
                                        </p:tgtEl>
                                      </p:cBhvr>
                                    </p:animEffect>
                                    <p:set>
                                      <p:cBhvr>
                                        <p:cTn id="30" dur="1" fill="hold">
                                          <p:stCondLst>
                                            <p:cond delay="499"/>
                                          </p:stCondLst>
                                        </p:cTn>
                                        <p:tgtEl>
                                          <p:spTgt spid="29"/>
                                        </p:tgtEl>
                                        <p:attrNameLst>
                                          <p:attrName>style.visibility</p:attrName>
                                        </p:attrNameLst>
                                      </p:cBhvr>
                                      <p:to>
                                        <p:strVal val="hidden"/>
                                      </p:to>
                                    </p:set>
                                  </p:childTnLst>
                                </p:cTn>
                              </p:par>
                              <p:par>
                                <p:cTn id="31" presetID="4" presetClass="exit" presetSubtype="16" fill="hold" grpId="1" nodeType="withEffect">
                                  <p:stCondLst>
                                    <p:cond delay="0"/>
                                  </p:stCondLst>
                                  <p:childTnLst>
                                    <p:animEffect transition="out" filter="box(in)">
                                      <p:cBhvr>
                                        <p:cTn id="32" dur="500"/>
                                        <p:tgtEl>
                                          <p:spTgt spid="41"/>
                                        </p:tgtEl>
                                      </p:cBhvr>
                                    </p:animEffect>
                                    <p:set>
                                      <p:cBhvr>
                                        <p:cTn id="33" dur="1" fill="hold">
                                          <p:stCondLst>
                                            <p:cond delay="499"/>
                                          </p:stCondLst>
                                        </p:cTn>
                                        <p:tgtEl>
                                          <p:spTgt spid="4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0" nodeType="clickEffect">
                                  <p:stCondLst>
                                    <p:cond delay="0"/>
                                  </p:stCondLst>
                                  <p:childTnLst>
                                    <p:animEffect transition="out" filter="blinds(horizontal)">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3" presetClass="entr" presetSubtype="1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blinds(horizontal)">
                                      <p:cBhvr>
                                        <p:cTn id="41" dur="500"/>
                                        <p:tgtEl>
                                          <p:spTgt spid="36"/>
                                        </p:tgtEl>
                                      </p:cBhvr>
                                    </p:animEffect>
                                  </p:childTnLst>
                                </p:cTn>
                              </p:par>
                              <p:par>
                                <p:cTn id="42" presetID="3" presetClass="entr" presetSubtype="1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8" presetClass="entr" presetSubtype="16"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diamond(in)">
                                      <p:cBhvr>
                                        <p:cTn id="47" dur="500"/>
                                        <p:tgtEl>
                                          <p:spTgt spid="40"/>
                                        </p:tgtEl>
                                      </p:cBhvr>
                                    </p:animEffect>
                                  </p:childTnLst>
                                </p:cTn>
                              </p:par>
                              <p:par>
                                <p:cTn id="48" presetID="2" presetClass="entr" presetSubtype="8"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0-#ppt_w/2"/>
                                          </p:val>
                                        </p:tav>
                                        <p:tav tm="100000">
                                          <p:val>
                                            <p:strVal val="#ppt_x"/>
                                          </p:val>
                                        </p:tav>
                                      </p:tavLst>
                                    </p:anim>
                                    <p:anim calcmode="lin" valueType="num">
                                      <p:cBhvr additive="base">
                                        <p:cTn id="51" dur="500" fill="hold"/>
                                        <p:tgtEl>
                                          <p:spTgt spid="34"/>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1+#ppt_w/2"/>
                                          </p:val>
                                        </p:tav>
                                        <p:tav tm="100000">
                                          <p:val>
                                            <p:strVal val="#ppt_x"/>
                                          </p:val>
                                        </p:tav>
                                      </p:tavLst>
                                    </p:anim>
                                    <p:anim calcmode="lin" valueType="num">
                                      <p:cBhvr additive="base">
                                        <p:cTn id="55" dur="500" fill="hold"/>
                                        <p:tgtEl>
                                          <p:spTgt spid="35"/>
                                        </p:tgtEl>
                                        <p:attrNameLst>
                                          <p:attrName>ppt_y</p:attrName>
                                        </p:attrNameLst>
                                      </p:cBhvr>
                                      <p:tavLst>
                                        <p:tav tm="0">
                                          <p:val>
                                            <p:strVal val="#ppt_y"/>
                                          </p:val>
                                        </p:tav>
                                        <p:tav tm="100000">
                                          <p:val>
                                            <p:strVal val="#ppt_y"/>
                                          </p:val>
                                        </p:tav>
                                      </p:tavLst>
                                    </p:anim>
                                  </p:childTnLst>
                                </p:cTn>
                              </p:par>
                              <p:par>
                                <p:cTn id="56" presetID="5" presetClass="exit" presetSubtype="10" fill="hold" nodeType="withEffect">
                                  <p:stCondLst>
                                    <p:cond delay="0"/>
                                  </p:stCondLst>
                                  <p:childTnLst>
                                    <p:animEffect transition="out" filter="checkerboard(across)">
                                      <p:cBhvr>
                                        <p:cTn id="57" dur="500"/>
                                        <p:tgtEl>
                                          <p:spTgt spid="25"/>
                                        </p:tgtEl>
                                      </p:cBhvr>
                                    </p:animEffect>
                                    <p:set>
                                      <p:cBhvr>
                                        <p:cTn id="58" dur="1" fill="hold">
                                          <p:stCondLst>
                                            <p:cond delay="499"/>
                                          </p:stCondLst>
                                        </p:cTn>
                                        <p:tgtEl>
                                          <p:spTgt spid="25"/>
                                        </p:tgtEl>
                                        <p:attrNameLst>
                                          <p:attrName>style.visibility</p:attrName>
                                        </p:attrNameLst>
                                      </p:cBhvr>
                                      <p:to>
                                        <p:strVal val="hidden"/>
                                      </p:to>
                                    </p:set>
                                  </p:childTnLst>
                                </p:cTn>
                              </p:par>
                              <p:par>
                                <p:cTn id="59" presetID="5" presetClass="exit" presetSubtype="10" fill="hold" nodeType="withEffect">
                                  <p:stCondLst>
                                    <p:cond delay="0"/>
                                  </p:stCondLst>
                                  <p:childTnLst>
                                    <p:animEffect transition="out" filter="checkerboard(across)">
                                      <p:cBhvr>
                                        <p:cTn id="60" dur="500"/>
                                        <p:tgtEl>
                                          <p:spTgt spid="29"/>
                                        </p:tgtEl>
                                      </p:cBhvr>
                                    </p:animEffect>
                                    <p:set>
                                      <p:cBhvr>
                                        <p:cTn id="6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p:bldP spid="39" grpId="0"/>
      <p:bldP spid="39" grpId="1"/>
      <p:bldP spid="40" grpId="0"/>
      <p:bldP spid="41" grpId="0" animBg="1"/>
      <p:bldP spid="41"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9101413" y="2633664"/>
            <a:ext cx="2029354" cy="1773237"/>
            <a:chOff x="4457" y="1437"/>
            <a:chExt cx="959" cy="1117"/>
          </a:xfrm>
        </p:grpSpPr>
        <p:grpSp>
          <p:nvGrpSpPr>
            <p:cNvPr id="3" name="Group 4"/>
            <p:cNvGrpSpPr>
              <a:grpSpLocks/>
            </p:cNvGrpSpPr>
            <p:nvPr/>
          </p:nvGrpSpPr>
          <p:grpSpPr bwMode="auto">
            <a:xfrm>
              <a:off x="4748" y="1437"/>
              <a:ext cx="531" cy="833"/>
              <a:chOff x="3312" y="1866"/>
              <a:chExt cx="1008" cy="966"/>
            </a:xfrm>
          </p:grpSpPr>
          <p:sp>
            <p:nvSpPr>
              <p:cNvPr id="125957" name="Rectangle 5"/>
              <p:cNvSpPr>
                <a:spLocks noChangeArrowheads="1"/>
              </p:cNvSpPr>
              <p:nvPr/>
            </p:nvSpPr>
            <p:spPr bwMode="auto">
              <a:xfrm>
                <a:off x="3360" y="1920"/>
                <a:ext cx="912" cy="816"/>
              </a:xfrm>
              <a:prstGeom prst="rect">
                <a:avLst/>
              </a:prstGeom>
              <a:solidFill>
                <a:schemeClr val="bg1"/>
              </a:solidFill>
              <a:ln w="9525">
                <a:noFill/>
                <a:miter lim="800000"/>
                <a:headEnd/>
                <a:tailEnd/>
              </a:ln>
              <a:effectLst/>
            </p:spPr>
            <p:txBody>
              <a:bodyPr wrap="none" anchor="ctr"/>
              <a:lstStyle/>
              <a:p>
                <a:endParaRPr lang="en-US"/>
              </a:p>
            </p:txBody>
          </p:sp>
          <p:pic>
            <p:nvPicPr>
              <p:cNvPr id="125958" name="Picture 6"/>
              <p:cNvPicPr>
                <a:picLocks noChangeAspect="1" noChangeArrowheads="1"/>
              </p:cNvPicPr>
              <p:nvPr/>
            </p:nvPicPr>
            <p:blipFill>
              <a:blip r:embed="rId2">
                <a:clrChange>
                  <a:clrFrom>
                    <a:srgbClr val="F8F8FA"/>
                  </a:clrFrom>
                  <a:clrTo>
                    <a:srgbClr val="F8F8FA">
                      <a:alpha val="0"/>
                    </a:srgbClr>
                  </a:clrTo>
                </a:clrChange>
              </a:blip>
              <a:srcRect/>
              <a:stretch>
                <a:fillRect/>
              </a:stretch>
            </p:blipFill>
            <p:spPr bwMode="auto">
              <a:xfrm>
                <a:off x="3312" y="1866"/>
                <a:ext cx="1008" cy="966"/>
              </a:xfrm>
              <a:prstGeom prst="rect">
                <a:avLst/>
              </a:prstGeom>
              <a:noFill/>
            </p:spPr>
          </p:pic>
        </p:grpSp>
        <p:pic>
          <p:nvPicPr>
            <p:cNvPr id="125959" name="Picture 7" descr="Database Blue"/>
            <p:cNvPicPr>
              <a:picLocks noChangeAspect="1" noChangeArrowheads="1"/>
            </p:cNvPicPr>
            <p:nvPr/>
          </p:nvPicPr>
          <p:blipFill>
            <a:blip r:embed="rId3"/>
            <a:srcRect/>
            <a:stretch>
              <a:fillRect/>
            </a:stretch>
          </p:blipFill>
          <p:spPr bwMode="auto">
            <a:xfrm>
              <a:off x="5024" y="1796"/>
              <a:ext cx="392" cy="494"/>
            </a:xfrm>
            <a:prstGeom prst="rect">
              <a:avLst/>
            </a:prstGeom>
            <a:noFill/>
          </p:spPr>
        </p:pic>
        <p:grpSp>
          <p:nvGrpSpPr>
            <p:cNvPr id="4" name="Group 8"/>
            <p:cNvGrpSpPr>
              <a:grpSpLocks/>
            </p:cNvGrpSpPr>
            <p:nvPr/>
          </p:nvGrpSpPr>
          <p:grpSpPr bwMode="auto">
            <a:xfrm>
              <a:off x="4607" y="1539"/>
              <a:ext cx="531" cy="833"/>
              <a:chOff x="3312" y="1866"/>
              <a:chExt cx="1008" cy="966"/>
            </a:xfrm>
          </p:grpSpPr>
          <p:sp>
            <p:nvSpPr>
              <p:cNvPr id="125961" name="Rectangle 9"/>
              <p:cNvSpPr>
                <a:spLocks noChangeArrowheads="1"/>
              </p:cNvSpPr>
              <p:nvPr/>
            </p:nvSpPr>
            <p:spPr bwMode="auto">
              <a:xfrm>
                <a:off x="3360" y="1920"/>
                <a:ext cx="912" cy="816"/>
              </a:xfrm>
              <a:prstGeom prst="rect">
                <a:avLst/>
              </a:prstGeom>
              <a:solidFill>
                <a:schemeClr val="bg1"/>
              </a:solidFill>
              <a:ln w="9525">
                <a:noFill/>
                <a:miter lim="800000"/>
                <a:headEnd/>
                <a:tailEnd/>
              </a:ln>
              <a:effectLst/>
            </p:spPr>
            <p:txBody>
              <a:bodyPr wrap="none" anchor="ctr"/>
              <a:lstStyle/>
              <a:p>
                <a:endParaRPr lang="en-US"/>
              </a:p>
            </p:txBody>
          </p:sp>
          <p:pic>
            <p:nvPicPr>
              <p:cNvPr id="125962" name="Picture 10"/>
              <p:cNvPicPr>
                <a:picLocks noChangeAspect="1" noChangeArrowheads="1"/>
              </p:cNvPicPr>
              <p:nvPr/>
            </p:nvPicPr>
            <p:blipFill>
              <a:blip r:embed="rId2">
                <a:clrChange>
                  <a:clrFrom>
                    <a:srgbClr val="F8F8FA"/>
                  </a:clrFrom>
                  <a:clrTo>
                    <a:srgbClr val="F8F8FA">
                      <a:alpha val="0"/>
                    </a:srgbClr>
                  </a:clrTo>
                </a:clrChange>
              </a:blip>
              <a:srcRect/>
              <a:stretch>
                <a:fillRect/>
              </a:stretch>
            </p:blipFill>
            <p:spPr bwMode="auto">
              <a:xfrm>
                <a:off x="3312" y="1866"/>
                <a:ext cx="1008" cy="966"/>
              </a:xfrm>
              <a:prstGeom prst="rect">
                <a:avLst/>
              </a:prstGeom>
              <a:noFill/>
            </p:spPr>
          </p:pic>
        </p:grpSp>
        <p:pic>
          <p:nvPicPr>
            <p:cNvPr id="125963" name="Picture 11" descr="Database Green"/>
            <p:cNvPicPr>
              <a:picLocks noChangeAspect="1" noChangeArrowheads="1"/>
            </p:cNvPicPr>
            <p:nvPr/>
          </p:nvPicPr>
          <p:blipFill>
            <a:blip r:embed="rId4">
              <a:clrChange>
                <a:clrFrom>
                  <a:srgbClr val="FEFFFF"/>
                </a:clrFrom>
                <a:clrTo>
                  <a:srgbClr val="FEFFFF">
                    <a:alpha val="0"/>
                  </a:srgbClr>
                </a:clrTo>
              </a:clrChange>
            </a:blip>
            <a:srcRect/>
            <a:stretch>
              <a:fillRect/>
            </a:stretch>
          </p:blipFill>
          <p:spPr bwMode="auto">
            <a:xfrm>
              <a:off x="4924" y="1940"/>
              <a:ext cx="392" cy="494"/>
            </a:xfrm>
            <a:prstGeom prst="rect">
              <a:avLst/>
            </a:prstGeom>
            <a:noFill/>
          </p:spPr>
        </p:pic>
        <p:grpSp>
          <p:nvGrpSpPr>
            <p:cNvPr id="5" name="Group 12"/>
            <p:cNvGrpSpPr>
              <a:grpSpLocks/>
            </p:cNvGrpSpPr>
            <p:nvPr/>
          </p:nvGrpSpPr>
          <p:grpSpPr bwMode="auto">
            <a:xfrm>
              <a:off x="4457" y="1659"/>
              <a:ext cx="531" cy="833"/>
              <a:chOff x="3312" y="1866"/>
              <a:chExt cx="1008" cy="966"/>
            </a:xfrm>
          </p:grpSpPr>
          <p:sp>
            <p:nvSpPr>
              <p:cNvPr id="125965" name="Rectangle 13"/>
              <p:cNvSpPr>
                <a:spLocks noChangeArrowheads="1"/>
              </p:cNvSpPr>
              <p:nvPr/>
            </p:nvSpPr>
            <p:spPr bwMode="auto">
              <a:xfrm>
                <a:off x="3360" y="1920"/>
                <a:ext cx="912" cy="816"/>
              </a:xfrm>
              <a:prstGeom prst="rect">
                <a:avLst/>
              </a:prstGeom>
              <a:solidFill>
                <a:schemeClr val="bg1"/>
              </a:solidFill>
              <a:ln w="9525">
                <a:noFill/>
                <a:miter lim="800000"/>
                <a:headEnd/>
                <a:tailEnd/>
              </a:ln>
              <a:effectLst/>
            </p:spPr>
            <p:txBody>
              <a:bodyPr wrap="none" anchor="ctr"/>
              <a:lstStyle/>
              <a:p>
                <a:endParaRPr lang="en-US"/>
              </a:p>
            </p:txBody>
          </p:sp>
          <p:pic>
            <p:nvPicPr>
              <p:cNvPr id="125966" name="Picture 14"/>
              <p:cNvPicPr>
                <a:picLocks noChangeAspect="1" noChangeArrowheads="1"/>
              </p:cNvPicPr>
              <p:nvPr/>
            </p:nvPicPr>
            <p:blipFill>
              <a:blip r:embed="rId2">
                <a:clrChange>
                  <a:clrFrom>
                    <a:srgbClr val="F8F8FA"/>
                  </a:clrFrom>
                  <a:clrTo>
                    <a:srgbClr val="F8F8FA">
                      <a:alpha val="0"/>
                    </a:srgbClr>
                  </a:clrTo>
                </a:clrChange>
              </a:blip>
              <a:srcRect/>
              <a:stretch>
                <a:fillRect/>
              </a:stretch>
            </p:blipFill>
            <p:spPr bwMode="auto">
              <a:xfrm>
                <a:off x="3312" y="1866"/>
                <a:ext cx="1008" cy="966"/>
              </a:xfrm>
              <a:prstGeom prst="rect">
                <a:avLst/>
              </a:prstGeom>
              <a:noFill/>
            </p:spPr>
          </p:pic>
        </p:grpSp>
        <p:pic>
          <p:nvPicPr>
            <p:cNvPr id="125967" name="Picture 15" descr="Database Gold"/>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828" y="2068"/>
              <a:ext cx="386" cy="486"/>
            </a:xfrm>
            <a:prstGeom prst="rect">
              <a:avLst/>
            </a:prstGeom>
            <a:noFill/>
          </p:spPr>
        </p:pic>
      </p:grpSp>
      <p:sp>
        <p:nvSpPr>
          <p:cNvPr id="125968" name="Rectangle 16"/>
          <p:cNvSpPr>
            <a:spLocks noGrp="1" noChangeArrowheads="1"/>
          </p:cNvSpPr>
          <p:nvPr>
            <p:ph type="title"/>
          </p:nvPr>
        </p:nvSpPr>
        <p:spPr/>
        <p:txBody>
          <a:bodyPr/>
          <a:lstStyle/>
          <a:p>
            <a:r>
              <a:rPr lang="en-US">
                <a:solidFill>
                  <a:schemeClr val="tx1"/>
                </a:solidFill>
              </a:rPr>
              <a:t>Logical Deployment</a:t>
            </a:r>
          </a:p>
        </p:txBody>
      </p:sp>
      <p:sp>
        <p:nvSpPr>
          <p:cNvPr id="6" name="Content Placeholder 5"/>
          <p:cNvSpPr>
            <a:spLocks noGrp="1"/>
          </p:cNvSpPr>
          <p:nvPr>
            <p:ph sz="quarter" idx="20"/>
          </p:nvPr>
        </p:nvSpPr>
        <p:spPr/>
        <p:txBody>
          <a:bodyPr/>
          <a:lstStyle/>
          <a:p>
            <a:endParaRPr lang="en-US"/>
          </a:p>
        </p:txBody>
      </p:sp>
      <p:sp>
        <p:nvSpPr>
          <p:cNvPr id="125969" name="Text Box 17"/>
          <p:cNvSpPr txBox="1">
            <a:spLocks noChangeArrowheads="1"/>
          </p:cNvSpPr>
          <p:nvPr/>
        </p:nvSpPr>
        <p:spPr bwMode="auto">
          <a:xfrm>
            <a:off x="4532719" y="4010026"/>
            <a:ext cx="1932014" cy="461665"/>
          </a:xfrm>
          <a:prstGeom prst="rect">
            <a:avLst/>
          </a:prstGeom>
          <a:noFill/>
          <a:ln w="57150" algn="ctr">
            <a:noFill/>
            <a:miter lim="800000"/>
            <a:headEnd/>
            <a:tailEnd/>
          </a:ln>
          <a:effectLst/>
        </p:spPr>
        <p:txBody>
          <a:bodyPr>
            <a:spAutoFit/>
          </a:bodyPr>
          <a:lstStyle/>
          <a:p>
            <a:pPr eaLnBrk="0" hangingPunct="0"/>
            <a:r>
              <a:rPr lang="en-US" sz="1200" b="1">
                <a:latin typeface="Arial" charset="0"/>
              </a:rPr>
              <a:t>Citrix Application Firewall (in the DMZ)</a:t>
            </a:r>
          </a:p>
        </p:txBody>
      </p:sp>
      <p:sp>
        <p:nvSpPr>
          <p:cNvPr id="125970" name="Text Box 18"/>
          <p:cNvSpPr txBox="1">
            <a:spLocks noChangeArrowheads="1"/>
          </p:cNvSpPr>
          <p:nvPr/>
        </p:nvSpPr>
        <p:spPr bwMode="auto">
          <a:xfrm>
            <a:off x="9368044" y="4476750"/>
            <a:ext cx="1183337" cy="461665"/>
          </a:xfrm>
          <a:prstGeom prst="rect">
            <a:avLst/>
          </a:prstGeom>
          <a:noFill/>
          <a:ln w="9525">
            <a:noFill/>
            <a:miter lim="800000"/>
            <a:headEnd/>
            <a:tailEnd/>
          </a:ln>
          <a:effectLst/>
        </p:spPr>
        <p:txBody>
          <a:bodyPr wrap="none">
            <a:spAutoFit/>
          </a:bodyPr>
          <a:lstStyle/>
          <a:p>
            <a:r>
              <a:rPr lang="en-US" sz="1200" b="1">
                <a:latin typeface="Arial" charset="0"/>
              </a:rPr>
              <a:t>Application</a:t>
            </a:r>
          </a:p>
          <a:p>
            <a:r>
              <a:rPr lang="en-US" sz="1200" b="1">
                <a:latin typeface="Arial" charset="0"/>
              </a:rPr>
              <a:t>Infrastructure</a:t>
            </a:r>
          </a:p>
        </p:txBody>
      </p:sp>
      <p:sp>
        <p:nvSpPr>
          <p:cNvPr id="125974" name="Text Box 22"/>
          <p:cNvSpPr txBox="1">
            <a:spLocks noChangeArrowheads="1"/>
          </p:cNvSpPr>
          <p:nvPr/>
        </p:nvSpPr>
        <p:spPr bwMode="auto">
          <a:xfrm>
            <a:off x="2750950" y="4084638"/>
            <a:ext cx="1178677" cy="457200"/>
          </a:xfrm>
          <a:prstGeom prst="rect">
            <a:avLst/>
          </a:prstGeom>
          <a:noFill/>
          <a:ln w="9525">
            <a:noFill/>
            <a:miter lim="800000"/>
            <a:headEnd/>
            <a:tailEnd/>
          </a:ln>
          <a:effectLst/>
        </p:spPr>
        <p:txBody>
          <a:bodyPr>
            <a:spAutoFit/>
          </a:bodyPr>
          <a:lstStyle/>
          <a:p>
            <a:pPr algn="l"/>
            <a:r>
              <a:rPr lang="en-US" sz="1200" b="1">
                <a:latin typeface="Arial" charset="0"/>
              </a:rPr>
              <a:t>Network Firewall</a:t>
            </a:r>
          </a:p>
        </p:txBody>
      </p:sp>
      <p:sp>
        <p:nvSpPr>
          <p:cNvPr id="125975" name="Text Box 23"/>
          <p:cNvSpPr txBox="1">
            <a:spLocks noChangeArrowheads="1"/>
          </p:cNvSpPr>
          <p:nvPr/>
        </p:nvSpPr>
        <p:spPr bwMode="auto">
          <a:xfrm>
            <a:off x="478243" y="4129089"/>
            <a:ext cx="1343734" cy="274637"/>
          </a:xfrm>
          <a:prstGeom prst="rect">
            <a:avLst/>
          </a:prstGeom>
          <a:noFill/>
          <a:ln w="9525">
            <a:noFill/>
            <a:miter lim="800000"/>
            <a:headEnd/>
            <a:tailEnd/>
          </a:ln>
          <a:effectLst/>
        </p:spPr>
        <p:txBody>
          <a:bodyPr>
            <a:spAutoFit/>
          </a:bodyPr>
          <a:lstStyle/>
          <a:p>
            <a:r>
              <a:rPr lang="en-US" sz="1200" b="1">
                <a:latin typeface="Arial" charset="0"/>
              </a:rPr>
              <a:t>Internet</a:t>
            </a:r>
          </a:p>
        </p:txBody>
      </p:sp>
      <p:sp>
        <p:nvSpPr>
          <p:cNvPr id="125976" name="Line 24"/>
          <p:cNvSpPr>
            <a:spLocks noChangeShapeType="1"/>
          </p:cNvSpPr>
          <p:nvPr/>
        </p:nvSpPr>
        <p:spPr bwMode="auto">
          <a:xfrm>
            <a:off x="2033588" y="3522663"/>
            <a:ext cx="1012824" cy="19048"/>
          </a:xfrm>
          <a:prstGeom prst="line">
            <a:avLst/>
          </a:prstGeom>
          <a:noFill/>
          <a:ln w="34925">
            <a:solidFill>
              <a:srgbClr val="CC0000"/>
            </a:solidFill>
            <a:round/>
            <a:headEnd/>
            <a:tailEnd/>
          </a:ln>
          <a:effectLst/>
        </p:spPr>
        <p:txBody>
          <a:bodyPr wrap="square" anchor="ctr">
            <a:spAutoFit/>
          </a:bodyPr>
          <a:lstStyle/>
          <a:p>
            <a:endParaRPr lang="en-US"/>
          </a:p>
        </p:txBody>
      </p:sp>
      <p:sp>
        <p:nvSpPr>
          <p:cNvPr id="125977" name="Line 25"/>
          <p:cNvSpPr>
            <a:spLocks noChangeShapeType="1"/>
          </p:cNvSpPr>
          <p:nvPr/>
        </p:nvSpPr>
        <p:spPr bwMode="auto">
          <a:xfrm flipV="1">
            <a:off x="3901535" y="3541711"/>
            <a:ext cx="849145" cy="0"/>
          </a:xfrm>
          <a:prstGeom prst="line">
            <a:avLst/>
          </a:prstGeom>
          <a:noFill/>
          <a:ln w="34925">
            <a:solidFill>
              <a:srgbClr val="CC0000"/>
            </a:solidFill>
            <a:round/>
            <a:headEnd/>
            <a:tailEnd/>
          </a:ln>
          <a:effectLst/>
        </p:spPr>
        <p:txBody>
          <a:bodyPr wrap="square" anchor="ctr">
            <a:spAutoFit/>
          </a:bodyPr>
          <a:lstStyle/>
          <a:p>
            <a:endParaRPr lang="en-US"/>
          </a:p>
        </p:txBody>
      </p:sp>
      <p:sp>
        <p:nvSpPr>
          <p:cNvPr id="125978" name="Line 26"/>
          <p:cNvSpPr>
            <a:spLocks noChangeShapeType="1"/>
          </p:cNvSpPr>
          <p:nvPr/>
        </p:nvSpPr>
        <p:spPr bwMode="auto">
          <a:xfrm>
            <a:off x="6236194" y="3560763"/>
            <a:ext cx="1001218" cy="0"/>
          </a:xfrm>
          <a:prstGeom prst="line">
            <a:avLst/>
          </a:prstGeom>
          <a:noFill/>
          <a:ln w="34925">
            <a:solidFill>
              <a:srgbClr val="CC0000"/>
            </a:solidFill>
            <a:round/>
            <a:headEnd/>
            <a:tailEnd/>
          </a:ln>
          <a:effectLst/>
        </p:spPr>
        <p:txBody>
          <a:bodyPr wrap="square" anchor="ctr">
            <a:spAutoFit/>
          </a:bodyPr>
          <a:lstStyle/>
          <a:p>
            <a:endParaRPr lang="en-US"/>
          </a:p>
        </p:txBody>
      </p:sp>
      <p:sp>
        <p:nvSpPr>
          <p:cNvPr id="125980" name="Text Box 28"/>
          <p:cNvSpPr txBox="1">
            <a:spLocks noChangeArrowheads="1"/>
          </p:cNvSpPr>
          <p:nvPr/>
        </p:nvSpPr>
        <p:spPr bwMode="auto">
          <a:xfrm>
            <a:off x="7042433" y="4179888"/>
            <a:ext cx="1369127" cy="457200"/>
          </a:xfrm>
          <a:prstGeom prst="rect">
            <a:avLst/>
          </a:prstGeom>
          <a:noFill/>
          <a:ln w="9525">
            <a:noFill/>
            <a:miter lim="800000"/>
            <a:headEnd/>
            <a:tailEnd/>
          </a:ln>
          <a:effectLst/>
        </p:spPr>
        <p:txBody>
          <a:bodyPr>
            <a:spAutoFit/>
          </a:bodyPr>
          <a:lstStyle/>
          <a:p>
            <a:pPr algn="l"/>
            <a:r>
              <a:rPr lang="en-US" sz="1200" b="1">
                <a:latin typeface="Arial" charset="0"/>
              </a:rPr>
              <a:t>Network Firewall</a:t>
            </a:r>
          </a:p>
        </p:txBody>
      </p:sp>
      <p:sp>
        <p:nvSpPr>
          <p:cNvPr id="125981" name="Line 29"/>
          <p:cNvSpPr>
            <a:spLocks noChangeShapeType="1"/>
          </p:cNvSpPr>
          <p:nvPr/>
        </p:nvSpPr>
        <p:spPr bwMode="auto">
          <a:xfrm>
            <a:off x="8024310" y="3598864"/>
            <a:ext cx="1055943" cy="0"/>
          </a:xfrm>
          <a:prstGeom prst="line">
            <a:avLst/>
          </a:prstGeom>
          <a:noFill/>
          <a:ln w="34925">
            <a:solidFill>
              <a:srgbClr val="CC0000"/>
            </a:solidFill>
            <a:round/>
            <a:headEnd/>
            <a:tailEnd/>
          </a:ln>
          <a:effectLst/>
        </p:spPr>
        <p:txBody>
          <a:bodyPr wrap="square" anchor="ctr">
            <a:spAutoFit/>
          </a:bodyPr>
          <a:lstStyle/>
          <a:p>
            <a:endParaRPr lang="en-US"/>
          </a:p>
        </p:txBody>
      </p:sp>
      <p:sp>
        <p:nvSpPr>
          <p:cNvPr id="125982" name="Text Box 30"/>
          <p:cNvSpPr txBox="1">
            <a:spLocks noChangeArrowheads="1"/>
          </p:cNvSpPr>
          <p:nvPr/>
        </p:nvSpPr>
        <p:spPr bwMode="auto">
          <a:xfrm>
            <a:off x="2399676" y="5562601"/>
            <a:ext cx="6716550" cy="369332"/>
          </a:xfrm>
          <a:prstGeom prst="rect">
            <a:avLst/>
          </a:prstGeom>
          <a:noFill/>
          <a:ln w="9525">
            <a:noFill/>
            <a:miter lim="800000"/>
            <a:headEnd/>
            <a:tailEnd/>
          </a:ln>
          <a:effectLst/>
        </p:spPr>
        <p:txBody>
          <a:bodyPr>
            <a:spAutoFit/>
          </a:bodyPr>
          <a:lstStyle/>
          <a:p>
            <a:pPr>
              <a:spcBef>
                <a:spcPct val="50000"/>
              </a:spcBef>
            </a:pPr>
            <a:r>
              <a:rPr lang="en-US">
                <a:latin typeface="Arial" charset="0"/>
              </a:rPr>
              <a:t> Logical Deployment</a:t>
            </a:r>
          </a:p>
        </p:txBody>
      </p:sp>
      <p:sp>
        <p:nvSpPr>
          <p:cNvPr id="125984" name="Text Box 32"/>
          <p:cNvSpPr txBox="1">
            <a:spLocks noChangeArrowheads="1"/>
          </p:cNvSpPr>
          <p:nvPr/>
        </p:nvSpPr>
        <p:spPr bwMode="auto">
          <a:xfrm>
            <a:off x="8024310" y="2667001"/>
            <a:ext cx="1193489" cy="549275"/>
          </a:xfrm>
          <a:prstGeom prst="rect">
            <a:avLst/>
          </a:prstGeom>
          <a:noFill/>
          <a:ln w="9525">
            <a:noFill/>
            <a:miter lim="800000"/>
            <a:headEnd/>
            <a:tailEnd/>
          </a:ln>
          <a:effectLst/>
        </p:spPr>
        <p:txBody>
          <a:bodyPr>
            <a:spAutoFit/>
          </a:bodyPr>
          <a:lstStyle/>
          <a:p>
            <a:pPr>
              <a:spcBef>
                <a:spcPct val="50000"/>
              </a:spcBef>
            </a:pPr>
            <a:r>
              <a:rPr lang="en-US" sz="1200" b="1">
                <a:latin typeface="Arial" charset="0"/>
              </a:rPr>
              <a:t>Trusted</a:t>
            </a:r>
          </a:p>
          <a:p>
            <a:pPr>
              <a:spcBef>
                <a:spcPct val="50000"/>
              </a:spcBef>
            </a:pPr>
            <a:r>
              <a:rPr lang="en-US" sz="1200" b="1">
                <a:latin typeface="Arial" charset="0"/>
              </a:rPr>
              <a:t>Network</a:t>
            </a:r>
          </a:p>
        </p:txBody>
      </p:sp>
      <p:sp>
        <p:nvSpPr>
          <p:cNvPr id="125985" name="Line 33"/>
          <p:cNvSpPr>
            <a:spLocks noChangeShapeType="1"/>
          </p:cNvSpPr>
          <p:nvPr/>
        </p:nvSpPr>
        <p:spPr bwMode="auto">
          <a:xfrm flipV="1">
            <a:off x="4685079" y="2543176"/>
            <a:ext cx="507868" cy="866775"/>
          </a:xfrm>
          <a:prstGeom prst="line">
            <a:avLst/>
          </a:prstGeom>
          <a:noFill/>
          <a:ln w="9525">
            <a:solidFill>
              <a:schemeClr val="tx1"/>
            </a:solidFill>
            <a:round/>
            <a:headEnd type="triangle" w="med" len="med"/>
            <a:tailEnd/>
          </a:ln>
          <a:effectLst/>
        </p:spPr>
        <p:txBody>
          <a:bodyPr wrap="none" anchor="ctr">
            <a:spAutoFit/>
          </a:bodyPr>
          <a:lstStyle/>
          <a:p>
            <a:endParaRPr lang="en-US"/>
          </a:p>
        </p:txBody>
      </p:sp>
      <p:sp>
        <p:nvSpPr>
          <p:cNvPr id="125986" name="Line 34"/>
          <p:cNvSpPr>
            <a:spLocks noChangeShapeType="1"/>
          </p:cNvSpPr>
          <p:nvPr/>
        </p:nvSpPr>
        <p:spPr bwMode="auto">
          <a:xfrm flipH="1" flipV="1">
            <a:off x="5891266" y="2562225"/>
            <a:ext cx="342811" cy="838200"/>
          </a:xfrm>
          <a:prstGeom prst="line">
            <a:avLst/>
          </a:prstGeom>
          <a:noFill/>
          <a:ln w="9525">
            <a:solidFill>
              <a:schemeClr val="tx1"/>
            </a:solidFill>
            <a:round/>
            <a:headEnd type="triangle" w="med" len="med"/>
            <a:tailEnd/>
          </a:ln>
          <a:effectLst/>
        </p:spPr>
        <p:txBody>
          <a:bodyPr anchor="ctr">
            <a:spAutoFit/>
          </a:bodyPr>
          <a:lstStyle/>
          <a:p>
            <a:endParaRPr lang="en-US"/>
          </a:p>
        </p:txBody>
      </p:sp>
      <p:sp>
        <p:nvSpPr>
          <p:cNvPr id="125987" name="Text Box 35"/>
          <p:cNvSpPr txBox="1">
            <a:spLocks noChangeArrowheads="1"/>
          </p:cNvSpPr>
          <p:nvPr/>
        </p:nvSpPr>
        <p:spPr bwMode="auto">
          <a:xfrm>
            <a:off x="4418450" y="1838326"/>
            <a:ext cx="2120348" cy="461665"/>
          </a:xfrm>
          <a:prstGeom prst="rect">
            <a:avLst/>
          </a:prstGeom>
          <a:noFill/>
          <a:ln w="9525">
            <a:noFill/>
            <a:miter lim="800000"/>
            <a:headEnd/>
            <a:tailEnd/>
          </a:ln>
          <a:effectLst/>
        </p:spPr>
        <p:txBody>
          <a:bodyPr>
            <a:spAutoFit/>
          </a:bodyPr>
          <a:lstStyle/>
          <a:p>
            <a:pPr>
              <a:spcBef>
                <a:spcPct val="50000"/>
              </a:spcBef>
            </a:pPr>
            <a:r>
              <a:rPr lang="en-US" sz="1200" b="1">
                <a:latin typeface="Arial" charset="0"/>
              </a:rPr>
              <a:t>Interfaces connected to different networks</a:t>
            </a:r>
          </a:p>
        </p:txBody>
      </p:sp>
      <p:pic>
        <p:nvPicPr>
          <p:cNvPr id="125973" name="Picture 21"/>
          <p:cNvPicPr>
            <a:picLocks noChangeAspect="1" noChangeArrowheads="1"/>
          </p:cNvPicPr>
          <p:nvPr/>
        </p:nvPicPr>
        <p:blipFill>
          <a:blip r:embed="rId6"/>
          <a:srcRect r="3651"/>
          <a:stretch>
            <a:fillRect/>
          </a:stretch>
        </p:blipFill>
        <p:spPr bwMode="auto">
          <a:xfrm>
            <a:off x="380901" y="3105150"/>
            <a:ext cx="1743679" cy="930275"/>
          </a:xfrm>
          <a:prstGeom prst="rect">
            <a:avLst/>
          </a:prstGeom>
          <a:noFill/>
          <a:ln w="9525">
            <a:noFill/>
            <a:miter lim="800000"/>
            <a:headEnd/>
            <a:tailEnd/>
          </a:ln>
          <a:effectLst/>
        </p:spPr>
      </p:pic>
      <p:sp>
        <p:nvSpPr>
          <p:cNvPr id="125983" name="Text Box 31"/>
          <p:cNvSpPr txBox="1">
            <a:spLocks noChangeArrowheads="1"/>
          </p:cNvSpPr>
          <p:nvPr/>
        </p:nvSpPr>
        <p:spPr bwMode="auto">
          <a:xfrm>
            <a:off x="1561693" y="2667001"/>
            <a:ext cx="1269669" cy="549275"/>
          </a:xfrm>
          <a:prstGeom prst="rect">
            <a:avLst/>
          </a:prstGeom>
          <a:noFill/>
          <a:ln w="9525">
            <a:noFill/>
            <a:miter lim="800000"/>
            <a:headEnd/>
            <a:tailEnd/>
          </a:ln>
          <a:effectLst/>
        </p:spPr>
        <p:txBody>
          <a:bodyPr>
            <a:spAutoFit/>
          </a:bodyPr>
          <a:lstStyle/>
          <a:p>
            <a:pPr>
              <a:spcBef>
                <a:spcPct val="50000"/>
              </a:spcBef>
            </a:pPr>
            <a:r>
              <a:rPr lang="en-US" sz="1200" b="1">
                <a:latin typeface="Arial" charset="0"/>
              </a:rPr>
              <a:t>Untrusted</a:t>
            </a:r>
          </a:p>
          <a:p>
            <a:pPr>
              <a:spcBef>
                <a:spcPct val="50000"/>
              </a:spcBef>
            </a:pPr>
            <a:r>
              <a:rPr lang="en-US" sz="1200" b="1">
                <a:latin typeface="Arial" charset="0"/>
              </a:rPr>
              <a:t>Network</a:t>
            </a:r>
          </a:p>
        </p:txBody>
      </p:sp>
      <p:pic>
        <p:nvPicPr>
          <p:cNvPr id="36" name="Picture 2" descr="CB99E359-FECE-430D-8F31-AEE02A1E4FED@local"/>
          <p:cNvPicPr>
            <a:picLocks noChangeAspect="1" noChangeArrowheads="1"/>
          </p:cNvPicPr>
          <p:nvPr/>
        </p:nvPicPr>
        <p:blipFill>
          <a:blip r:embed="rId7" cstate="print"/>
          <a:srcRect/>
          <a:stretch>
            <a:fillRect/>
          </a:stretch>
        </p:blipFill>
        <p:spPr bwMode="auto">
          <a:xfrm>
            <a:off x="4532719" y="3288679"/>
            <a:ext cx="2124508" cy="620370"/>
          </a:xfrm>
          <a:prstGeom prst="rect">
            <a:avLst/>
          </a:prstGeom>
          <a:noFill/>
          <a:ln w="9525">
            <a:noFill/>
            <a:miter lim="800000"/>
            <a:headEnd/>
            <a:tailEnd/>
          </a:ln>
        </p:spPr>
      </p:pic>
      <p:pic>
        <p:nvPicPr>
          <p:cNvPr id="37" name="Picture 36" descr="network_fw.png"/>
          <p:cNvPicPr>
            <a:picLocks noChangeAspect="1"/>
          </p:cNvPicPr>
          <p:nvPr/>
        </p:nvPicPr>
        <p:blipFill>
          <a:blip r:embed="rId8" cstate="print"/>
          <a:stretch>
            <a:fillRect/>
          </a:stretch>
        </p:blipFill>
        <p:spPr>
          <a:xfrm>
            <a:off x="2859454" y="3035315"/>
            <a:ext cx="1070173" cy="1127097"/>
          </a:xfrm>
          <a:prstGeom prst="rect">
            <a:avLst/>
          </a:prstGeom>
        </p:spPr>
      </p:pic>
      <p:pic>
        <p:nvPicPr>
          <p:cNvPr id="38" name="Picture 37" descr="network_fw.png"/>
          <p:cNvPicPr>
            <a:picLocks noChangeAspect="1"/>
          </p:cNvPicPr>
          <p:nvPr/>
        </p:nvPicPr>
        <p:blipFill>
          <a:blip r:embed="rId8" cstate="print"/>
          <a:stretch>
            <a:fillRect/>
          </a:stretch>
        </p:blipFill>
        <p:spPr>
          <a:xfrm>
            <a:off x="7042433" y="3025790"/>
            <a:ext cx="1070173" cy="1127097"/>
          </a:xfrm>
          <a:prstGeom prst="rect">
            <a:avLst/>
          </a:prstGeom>
        </p:spPr>
      </p:pic>
    </p:spTree>
    <p:extLst>
      <p:ext uri="{BB962C8B-B14F-4D97-AF65-F5344CB8AC3E}">
        <p14:creationId xmlns:p14="http://schemas.microsoft.com/office/powerpoint/2010/main" val="330297821"/>
      </p:ext>
    </p:extLst>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07869" y="1600200"/>
            <a:ext cx="1117309" cy="1016000"/>
          </a:xfrm>
          <a:prstGeom prst="roundRect">
            <a:avLst/>
          </a:prstGeom>
          <a:ln/>
        </p:spPr>
        <p:style>
          <a:lnRef idx="3">
            <a:schemeClr val="lt1"/>
          </a:lnRef>
          <a:fillRef idx="1">
            <a:schemeClr val="dk1"/>
          </a:fillRef>
          <a:effectRef idx="1">
            <a:schemeClr val="dk1"/>
          </a:effectRef>
          <a:fontRef idx="minor">
            <a:schemeClr val="lt1"/>
          </a:fontRef>
        </p:style>
        <p:txBody>
          <a:bodyPr lIns="121893" tIns="60947" rIns="121893" bIns="60947" rtlCol="0" anchor="ctr"/>
          <a:lstStyle/>
          <a:p>
            <a:pPr algn="ctr"/>
            <a:r>
              <a:rPr lang="en-US" sz="2100" err="1"/>
              <a:t>DDos</a:t>
            </a:r>
            <a:endParaRPr lang="en-US" sz="2100"/>
          </a:p>
        </p:txBody>
      </p:sp>
      <p:sp>
        <p:nvSpPr>
          <p:cNvPr id="6" name="Rounded Rectangle 5"/>
          <p:cNvSpPr/>
          <p:nvPr/>
        </p:nvSpPr>
        <p:spPr>
          <a:xfrm>
            <a:off x="3047206" y="1600200"/>
            <a:ext cx="1523603" cy="1016000"/>
          </a:xfrm>
          <a:prstGeom prst="roundRect">
            <a:avLst/>
          </a:prstGeom>
          <a:ln/>
        </p:spPr>
        <p:style>
          <a:lnRef idx="3">
            <a:schemeClr val="lt1"/>
          </a:lnRef>
          <a:fillRef idx="1">
            <a:schemeClr val="dk1"/>
          </a:fillRef>
          <a:effectRef idx="1">
            <a:schemeClr val="dk1"/>
          </a:effectRef>
          <a:fontRef idx="minor">
            <a:schemeClr val="lt1"/>
          </a:fontRef>
        </p:style>
        <p:txBody>
          <a:bodyPr lIns="121893" tIns="60947" rIns="121893" bIns="60947" rtlCol="0" anchor="ctr"/>
          <a:lstStyle/>
          <a:p>
            <a:pPr algn="ctr"/>
            <a:r>
              <a:rPr lang="en-US" sz="2100"/>
              <a:t>SSL/VPN</a:t>
            </a:r>
          </a:p>
        </p:txBody>
      </p:sp>
      <p:sp>
        <p:nvSpPr>
          <p:cNvPr id="7" name="Rounded Rectangle 6"/>
          <p:cNvSpPr/>
          <p:nvPr/>
        </p:nvSpPr>
        <p:spPr>
          <a:xfrm>
            <a:off x="1828325" y="1600200"/>
            <a:ext cx="1117309" cy="1016000"/>
          </a:xfrm>
          <a:prstGeom prst="roundRect">
            <a:avLst/>
          </a:prstGeom>
          <a:ln/>
        </p:spPr>
        <p:style>
          <a:lnRef idx="3">
            <a:schemeClr val="lt1"/>
          </a:lnRef>
          <a:fillRef idx="1">
            <a:schemeClr val="dk1"/>
          </a:fillRef>
          <a:effectRef idx="1">
            <a:schemeClr val="dk1"/>
          </a:effectRef>
          <a:fontRef idx="minor">
            <a:schemeClr val="lt1"/>
          </a:fontRef>
        </p:style>
        <p:txBody>
          <a:bodyPr lIns="121893" tIns="60947" rIns="121893" bIns="60947" rtlCol="0" anchor="ctr"/>
          <a:lstStyle/>
          <a:p>
            <a:pPr algn="ctr"/>
            <a:r>
              <a:rPr lang="en-US" sz="2100"/>
              <a:t>SSL</a:t>
            </a:r>
          </a:p>
        </p:txBody>
      </p:sp>
      <p:sp>
        <p:nvSpPr>
          <p:cNvPr id="8" name="Rounded Rectangle 7"/>
          <p:cNvSpPr/>
          <p:nvPr/>
        </p:nvSpPr>
        <p:spPr>
          <a:xfrm>
            <a:off x="4672383" y="1600200"/>
            <a:ext cx="1320456" cy="1016000"/>
          </a:xfrm>
          <a:prstGeom prst="roundRect">
            <a:avLst/>
          </a:prstGeom>
          <a:ln/>
        </p:spPr>
        <p:style>
          <a:lnRef idx="3">
            <a:schemeClr val="lt1"/>
          </a:lnRef>
          <a:fillRef idx="1">
            <a:schemeClr val="dk1"/>
          </a:fillRef>
          <a:effectRef idx="1">
            <a:schemeClr val="dk1"/>
          </a:effectRef>
          <a:fontRef idx="minor">
            <a:schemeClr val="lt1"/>
          </a:fontRef>
        </p:style>
        <p:txBody>
          <a:bodyPr lIns="121893" tIns="60947" rIns="121893" bIns="60947" rtlCol="0" anchor="ctr"/>
          <a:lstStyle/>
          <a:p>
            <a:pPr algn="ctr"/>
            <a:r>
              <a:rPr lang="en-US" sz="2100"/>
              <a:t>WAF</a:t>
            </a:r>
          </a:p>
        </p:txBody>
      </p:sp>
      <p:sp>
        <p:nvSpPr>
          <p:cNvPr id="9" name="Rounded Rectangle 8"/>
          <p:cNvSpPr/>
          <p:nvPr/>
        </p:nvSpPr>
        <p:spPr>
          <a:xfrm>
            <a:off x="6094412" y="1600200"/>
            <a:ext cx="1422030" cy="1016000"/>
          </a:xfrm>
          <a:prstGeom prst="roundRect">
            <a:avLst/>
          </a:prstGeom>
          <a:ln/>
        </p:spPr>
        <p:style>
          <a:lnRef idx="3">
            <a:schemeClr val="lt1"/>
          </a:lnRef>
          <a:fillRef idx="1">
            <a:schemeClr val="dk1"/>
          </a:fillRef>
          <a:effectRef idx="1">
            <a:schemeClr val="dk1"/>
          </a:effectRef>
          <a:fontRef idx="minor">
            <a:schemeClr val="lt1"/>
          </a:fontRef>
        </p:style>
        <p:txBody>
          <a:bodyPr lIns="121893" tIns="60947" rIns="121893" bIns="60947" rtlCol="0" anchor="ctr"/>
          <a:lstStyle/>
          <a:p>
            <a:pPr algn="ctr"/>
            <a:r>
              <a:rPr lang="en-US" sz="2100"/>
              <a:t>XML FW</a:t>
            </a:r>
          </a:p>
        </p:txBody>
      </p:sp>
      <p:sp>
        <p:nvSpPr>
          <p:cNvPr id="10" name="Rounded Rectangle 9"/>
          <p:cNvSpPr/>
          <p:nvPr/>
        </p:nvSpPr>
        <p:spPr>
          <a:xfrm>
            <a:off x="7618017" y="1600200"/>
            <a:ext cx="1117309" cy="1016000"/>
          </a:xfrm>
          <a:prstGeom prst="roundRect">
            <a:avLst/>
          </a:prstGeom>
          <a:ln/>
        </p:spPr>
        <p:style>
          <a:lnRef idx="3">
            <a:schemeClr val="lt1"/>
          </a:lnRef>
          <a:fillRef idx="1">
            <a:schemeClr val="dk1"/>
          </a:fillRef>
          <a:effectRef idx="1">
            <a:schemeClr val="dk1"/>
          </a:effectRef>
          <a:fontRef idx="minor">
            <a:schemeClr val="lt1"/>
          </a:fontRef>
        </p:style>
        <p:txBody>
          <a:bodyPr lIns="121893" tIns="60947" rIns="121893" bIns="60947" rtlCol="0" anchor="ctr"/>
          <a:lstStyle/>
          <a:p>
            <a:pPr algn="ctr"/>
            <a:r>
              <a:rPr lang="en-US" sz="2100"/>
              <a:t>AAA</a:t>
            </a:r>
          </a:p>
        </p:txBody>
      </p:sp>
      <p:sp>
        <p:nvSpPr>
          <p:cNvPr id="17" name="AutoShape 38"/>
          <p:cNvSpPr>
            <a:spLocks noChangeArrowheads="1"/>
          </p:cNvSpPr>
          <p:nvPr/>
        </p:nvSpPr>
        <p:spPr bwMode="auto">
          <a:xfrm rot="5400000">
            <a:off x="5291187" y="2708464"/>
            <a:ext cx="1219200" cy="1441074"/>
          </a:xfrm>
          <a:prstGeom prst="rightArrow">
            <a:avLst>
              <a:gd name="adj1" fmla="val 68356"/>
              <a:gd name="adj2" fmla="val 33120"/>
            </a:avLst>
          </a:prstGeom>
          <a:gradFill>
            <a:gsLst>
              <a:gs pos="0">
                <a:schemeClr val="accent5">
                  <a:lumMod val="75000"/>
                </a:schemeClr>
              </a:gs>
              <a:gs pos="100000">
                <a:srgbClr val="00A0AC"/>
              </a:gs>
            </a:gsLst>
            <a:lin ang="0" scaled="0"/>
          </a:gradFill>
          <a:ln w="19050">
            <a:noFill/>
            <a:miter lim="800000"/>
            <a:headEnd/>
            <a:tailEnd/>
          </a:ln>
          <a:effectLst>
            <a:outerShdw blurRad="50800" dist="50800" dir="2700000" algn="tl" rotWithShape="0">
              <a:prstClr val="black">
                <a:alpha val="40000"/>
              </a:prstClr>
            </a:outerShdw>
          </a:effectLst>
        </p:spPr>
        <p:txBody>
          <a:bodyPr wrap="none" lIns="609468" tIns="60947" rIns="121893" bIns="60947" anchor="ctr"/>
          <a:lstStyle/>
          <a:p>
            <a:pPr algn="ctr">
              <a:defRPr/>
            </a:pPr>
            <a:endParaRPr lang="en-US">
              <a:sym typeface="Gill Sans"/>
            </a:endParaRPr>
          </a:p>
        </p:txBody>
      </p:sp>
      <p:sp>
        <p:nvSpPr>
          <p:cNvPr id="18" name="Rounded Rectangle 17"/>
          <p:cNvSpPr/>
          <p:nvPr/>
        </p:nvSpPr>
        <p:spPr>
          <a:xfrm>
            <a:off x="8836898" y="1600200"/>
            <a:ext cx="1117309" cy="1016000"/>
          </a:xfrm>
          <a:prstGeom prst="roundRect">
            <a:avLst/>
          </a:prstGeom>
          <a:ln/>
        </p:spPr>
        <p:style>
          <a:lnRef idx="3">
            <a:schemeClr val="lt1"/>
          </a:lnRef>
          <a:fillRef idx="1">
            <a:schemeClr val="dk1"/>
          </a:fillRef>
          <a:effectRef idx="1">
            <a:schemeClr val="dk1"/>
          </a:effectRef>
          <a:fontRef idx="minor">
            <a:schemeClr val="lt1"/>
          </a:fontRef>
        </p:style>
        <p:txBody>
          <a:bodyPr lIns="121893" tIns="60947" rIns="121893" bIns="60947" rtlCol="0" anchor="ctr"/>
          <a:lstStyle/>
          <a:p>
            <a:pPr algn="ctr"/>
            <a:r>
              <a:rPr lang="en-US" sz="2100"/>
              <a:t>SSO</a:t>
            </a:r>
          </a:p>
        </p:txBody>
      </p:sp>
      <p:sp>
        <p:nvSpPr>
          <p:cNvPr id="19" name="Rounded Rectangle 18"/>
          <p:cNvSpPr/>
          <p:nvPr/>
        </p:nvSpPr>
        <p:spPr>
          <a:xfrm>
            <a:off x="10055782" y="1600200"/>
            <a:ext cx="1523603" cy="1016000"/>
          </a:xfrm>
          <a:prstGeom prst="roundRect">
            <a:avLst/>
          </a:prstGeom>
          <a:ln/>
        </p:spPr>
        <p:style>
          <a:lnRef idx="3">
            <a:schemeClr val="lt1"/>
          </a:lnRef>
          <a:fillRef idx="1">
            <a:schemeClr val="dk1"/>
          </a:fillRef>
          <a:effectRef idx="1">
            <a:schemeClr val="dk1"/>
          </a:effectRef>
          <a:fontRef idx="minor">
            <a:schemeClr val="lt1"/>
          </a:fontRef>
        </p:style>
        <p:txBody>
          <a:bodyPr lIns="121893" tIns="60947" rIns="121893" bIns="60947" rtlCol="0" anchor="ctr"/>
          <a:lstStyle/>
          <a:p>
            <a:pPr algn="ctr"/>
            <a:r>
              <a:rPr lang="en-US" sz="2100"/>
              <a:t>Reporting</a:t>
            </a:r>
          </a:p>
        </p:txBody>
      </p:sp>
      <p:sp>
        <p:nvSpPr>
          <p:cNvPr id="20" name="Rectangle 19"/>
          <p:cNvSpPr/>
          <p:nvPr/>
        </p:nvSpPr>
        <p:spPr>
          <a:xfrm>
            <a:off x="500742" y="3327400"/>
            <a:ext cx="4450670" cy="1453192"/>
          </a:xfrm>
          <a:prstGeom prst="rect">
            <a:avLst/>
          </a:prstGeom>
        </p:spPr>
        <p:txBody>
          <a:bodyPr wrap="square" lIns="121893" tIns="60947" rIns="121893" bIns="60947">
            <a:spAutoFit/>
          </a:bodyPr>
          <a:lstStyle/>
          <a:p>
            <a:pPr marL="228423" indent="-228423">
              <a:lnSpc>
                <a:spcPct val="90000"/>
              </a:lnSpc>
              <a:spcBef>
                <a:spcPts val="1600"/>
              </a:spcBef>
              <a:buClr>
                <a:schemeClr val="bg1">
                  <a:lumMod val="50000"/>
                </a:schemeClr>
              </a:buClr>
              <a:buSzPct val="100000"/>
              <a:buFont typeface="Arial" pitchFamily="34" charset="0"/>
              <a:buChar char="•"/>
            </a:pPr>
            <a:r>
              <a:rPr lang="en-US" sz="2200">
                <a:latin typeface="+mj-lt"/>
              </a:rPr>
              <a:t>4th Gen Web App Firewall</a:t>
            </a:r>
          </a:p>
          <a:p>
            <a:pPr marL="228423" indent="-228423">
              <a:lnSpc>
                <a:spcPct val="90000"/>
              </a:lnSpc>
              <a:spcBef>
                <a:spcPts val="1600"/>
              </a:spcBef>
              <a:buClr>
                <a:schemeClr val="bg1">
                  <a:lumMod val="50000"/>
                </a:schemeClr>
              </a:buClr>
              <a:buSzPct val="100000"/>
              <a:buFont typeface="Arial" pitchFamily="34" charset="0"/>
              <a:buChar char="•"/>
            </a:pPr>
            <a:r>
              <a:rPr lang="en-US" sz="2200">
                <a:latin typeface="+mj-lt"/>
              </a:rPr>
              <a:t>Fastest  App Firewall (40 </a:t>
            </a:r>
            <a:r>
              <a:rPr lang="en-US" sz="2200" err="1">
                <a:latin typeface="+mj-lt"/>
              </a:rPr>
              <a:t>Gbps</a:t>
            </a:r>
            <a:r>
              <a:rPr lang="en-US" sz="2200">
                <a:latin typeface="+mj-lt"/>
              </a:rPr>
              <a:t>)</a:t>
            </a:r>
          </a:p>
          <a:p>
            <a:pPr marL="228423" indent="-228423">
              <a:lnSpc>
                <a:spcPct val="90000"/>
              </a:lnSpc>
              <a:spcBef>
                <a:spcPts val="1600"/>
              </a:spcBef>
              <a:buClr>
                <a:schemeClr val="bg1">
                  <a:lumMod val="50000"/>
                </a:schemeClr>
              </a:buClr>
              <a:buSzPct val="100000"/>
              <a:buFont typeface="Arial" pitchFamily="34" charset="0"/>
              <a:buChar char="•"/>
            </a:pPr>
            <a:r>
              <a:rPr lang="en-US" sz="2200">
                <a:latin typeface="+mj-lt"/>
              </a:rPr>
              <a:t>Best Price-Performance</a:t>
            </a:r>
          </a:p>
        </p:txBody>
      </p:sp>
      <p:sp>
        <p:nvSpPr>
          <p:cNvPr id="21" name="TextBox 20"/>
          <p:cNvSpPr txBox="1"/>
          <p:nvPr/>
        </p:nvSpPr>
        <p:spPr>
          <a:xfrm>
            <a:off x="3130520" y="5984557"/>
            <a:ext cx="4977104" cy="446250"/>
          </a:xfrm>
          <a:prstGeom prst="rect">
            <a:avLst/>
          </a:prstGeom>
          <a:noFill/>
        </p:spPr>
        <p:txBody>
          <a:bodyPr wrap="square" lIns="121893" tIns="60947" rIns="121893" bIns="60947" rtlCol="0">
            <a:spAutoFit/>
          </a:bodyPr>
          <a:lstStyle/>
          <a:p>
            <a:pPr algn="ctr"/>
            <a:r>
              <a:rPr lang="en-US">
                <a:latin typeface="+mn-lt"/>
              </a:rPr>
              <a:t>NetScaler SDX, MPX and VPX</a:t>
            </a:r>
          </a:p>
        </p:txBody>
      </p:sp>
      <p:sp>
        <p:nvSpPr>
          <p:cNvPr id="22" name="Rectangle 21"/>
          <p:cNvSpPr/>
          <p:nvPr/>
        </p:nvSpPr>
        <p:spPr>
          <a:xfrm>
            <a:off x="7742579" y="3251060"/>
            <a:ext cx="4222892" cy="2062590"/>
          </a:xfrm>
          <a:prstGeom prst="rect">
            <a:avLst/>
          </a:prstGeom>
        </p:spPr>
        <p:txBody>
          <a:bodyPr wrap="square" lIns="121893" tIns="60947" rIns="121893" bIns="60947">
            <a:spAutoFit/>
          </a:bodyPr>
          <a:lstStyle/>
          <a:p>
            <a:pPr marL="228423" indent="-228423">
              <a:lnSpc>
                <a:spcPct val="90000"/>
              </a:lnSpc>
              <a:spcBef>
                <a:spcPts val="1600"/>
              </a:spcBef>
              <a:buClr>
                <a:schemeClr val="bg1">
                  <a:lumMod val="50000"/>
                </a:schemeClr>
              </a:buClr>
              <a:buSzPct val="100000"/>
              <a:buFont typeface="Arial" pitchFamily="34" charset="0"/>
              <a:buChar char="•"/>
            </a:pPr>
            <a:r>
              <a:rPr lang="en-US" sz="2200">
                <a:latin typeface="+mj-lt"/>
              </a:rPr>
              <a:t>First to implement learning (</a:t>
            </a:r>
            <a:r>
              <a:rPr lang="en-US" sz="2200" err="1">
                <a:latin typeface="+mj-lt"/>
              </a:rPr>
              <a:t>Teros</a:t>
            </a:r>
            <a:r>
              <a:rPr lang="en-US" sz="2200">
                <a:latin typeface="+mj-lt"/>
              </a:rPr>
              <a:t>)</a:t>
            </a:r>
          </a:p>
          <a:p>
            <a:pPr marL="228423" indent="-228423">
              <a:lnSpc>
                <a:spcPct val="90000"/>
              </a:lnSpc>
              <a:spcBef>
                <a:spcPts val="1600"/>
              </a:spcBef>
              <a:buClr>
                <a:schemeClr val="bg1">
                  <a:lumMod val="50000"/>
                </a:schemeClr>
              </a:buClr>
              <a:buSzPct val="100000"/>
              <a:buFont typeface="Arial" pitchFamily="34" charset="0"/>
              <a:buChar char="•"/>
            </a:pPr>
            <a:r>
              <a:rPr lang="en-US" sz="2200"/>
              <a:t>First to implement positive security</a:t>
            </a:r>
          </a:p>
          <a:p>
            <a:pPr marL="228423" indent="-228423">
              <a:lnSpc>
                <a:spcPct val="90000"/>
              </a:lnSpc>
              <a:spcBef>
                <a:spcPts val="1600"/>
              </a:spcBef>
              <a:buClr>
                <a:schemeClr val="bg1">
                  <a:lumMod val="50000"/>
                </a:schemeClr>
              </a:buClr>
              <a:buSzPct val="100000"/>
              <a:buFont typeface="Arial" pitchFamily="34" charset="0"/>
              <a:buChar char="•"/>
            </a:pPr>
            <a:r>
              <a:rPr lang="en-US" sz="2200">
                <a:latin typeface="+mj-lt"/>
              </a:rPr>
              <a:t>Fine-grained policy driven</a:t>
            </a:r>
          </a:p>
        </p:txBody>
      </p:sp>
      <p:pic>
        <p:nvPicPr>
          <p:cNvPr id="2050" name="Picture 2"/>
          <p:cNvPicPr>
            <a:picLocks noChangeAspect="1" noChangeArrowheads="1"/>
          </p:cNvPicPr>
          <p:nvPr/>
        </p:nvPicPr>
        <p:blipFill>
          <a:blip r:embed="rId3" cstate="print"/>
          <a:srcRect/>
          <a:stretch>
            <a:fillRect/>
          </a:stretch>
        </p:blipFill>
        <p:spPr bwMode="auto">
          <a:xfrm>
            <a:off x="4095469" y="5062402"/>
            <a:ext cx="3047206" cy="1340556"/>
          </a:xfrm>
          <a:prstGeom prst="rect">
            <a:avLst/>
          </a:prstGeom>
          <a:noFill/>
          <a:ln w="9525">
            <a:noFill/>
            <a:miter lim="800000"/>
            <a:headEnd/>
            <a:tailEnd/>
          </a:ln>
          <a:effectLst/>
        </p:spPr>
      </p:pic>
      <p:pic>
        <p:nvPicPr>
          <p:cNvPr id="16" name="Picture 15"/>
          <p:cNvPicPr>
            <a:picLocks noChangeAspect="1"/>
          </p:cNvPicPr>
          <p:nvPr/>
        </p:nvPicPr>
        <p:blipFill>
          <a:blip r:embed="rId4" cstate="print">
            <a:duotone>
              <a:schemeClr val="accent4">
                <a:shade val="45000"/>
                <a:satMod val="135000"/>
              </a:schemeClr>
              <a:prstClr val="white"/>
            </a:duotone>
            <a:lum bright="10000" contrast="-10000"/>
          </a:blip>
          <a:stretch>
            <a:fillRect/>
          </a:stretch>
        </p:blipFill>
        <p:spPr>
          <a:xfrm>
            <a:off x="7211722" y="5156200"/>
            <a:ext cx="530856" cy="530853"/>
          </a:xfrm>
          <a:prstGeom prst="rect">
            <a:avLst/>
          </a:prstGeom>
        </p:spPr>
      </p:pic>
      <p:sp>
        <p:nvSpPr>
          <p:cNvPr id="23" name="Title 22"/>
          <p:cNvSpPr>
            <a:spLocks noGrp="1"/>
          </p:cNvSpPr>
          <p:nvPr>
            <p:ph type="title"/>
          </p:nvPr>
        </p:nvSpPr>
        <p:spPr/>
        <p:txBody>
          <a:bodyPr>
            <a:normAutofit/>
          </a:bodyPr>
          <a:lstStyle/>
          <a:p>
            <a:r>
              <a:rPr lang="en-US"/>
              <a:t>Convergence of Application Security Functions</a:t>
            </a:r>
          </a:p>
        </p:txBody>
      </p:sp>
      <p:sp>
        <p:nvSpPr>
          <p:cNvPr id="2" name="Content Placeholder 1"/>
          <p:cNvSpPr>
            <a:spLocks noGrp="1"/>
          </p:cNvSpPr>
          <p:nvPr>
            <p:ph sz="quarter" idx="20"/>
          </p:nvPr>
        </p:nvSpPr>
        <p:spPr/>
        <p:txBody>
          <a:bodyPr/>
          <a:lstStyle/>
          <a:p>
            <a:endParaRPr lang="en-US"/>
          </a:p>
        </p:txBody>
      </p:sp>
    </p:spTree>
    <p:extLst>
      <p:ext uri="{BB962C8B-B14F-4D97-AF65-F5344CB8AC3E}">
        <p14:creationId xmlns:p14="http://schemas.microsoft.com/office/powerpoint/2010/main" val="31659311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t>What's Happened</a:t>
            </a:r>
          </a:p>
        </p:txBody>
      </p:sp>
      <p:sp>
        <p:nvSpPr>
          <p:cNvPr id="4" name="Text Placeholder 3"/>
          <p:cNvSpPr>
            <a:spLocks noGrp="1"/>
          </p:cNvSpPr>
          <p:nvPr>
            <p:ph type="body" sz="quarter" idx="16"/>
          </p:nvPr>
        </p:nvSpPr>
        <p:spPr/>
        <p:txBody>
          <a:bodyPr rtlCol="0">
            <a:noAutofit/>
          </a:bodyPr>
          <a:lstStyle/>
          <a:p>
            <a:pPr>
              <a:defRPr/>
            </a:pPr>
            <a:r>
              <a:rPr lang="en-US"/>
              <a:t>Since 2008 the Enterprise Attack Surface has changed</a:t>
            </a:r>
            <a:endParaRPr/>
          </a:p>
        </p:txBody>
      </p:sp>
    </p:spTree>
    <p:extLst>
      <p:ext uri="{BB962C8B-B14F-4D97-AF65-F5344CB8AC3E}">
        <p14:creationId xmlns:p14="http://schemas.microsoft.com/office/powerpoint/2010/main" val="24568026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rot="16200000">
            <a:off x="2894012" y="1752600"/>
            <a:ext cx="4572000" cy="4572000"/>
          </a:xfrm>
          <a:prstGeom prst="ellipse">
            <a:avLst/>
          </a:prstGeom>
          <a:gradFill flip="none" rotWithShape="1">
            <a:gsLst>
              <a:gs pos="0">
                <a:srgbClr val="B71234">
                  <a:alpha val="50000"/>
                </a:srgbClr>
              </a:gs>
              <a:gs pos="100000">
                <a:srgbClr val="772432"/>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Negative</a:t>
            </a:r>
          </a:p>
          <a:p>
            <a:pPr algn="ctr"/>
            <a:endParaRPr lang="en-US" sz="4800"/>
          </a:p>
          <a:p>
            <a:pPr algn="ctr"/>
            <a:endParaRPr lang="en-US" sz="4800"/>
          </a:p>
          <a:p>
            <a:pPr algn="ctr"/>
            <a:endParaRPr lang="en-US" sz="4800"/>
          </a:p>
          <a:p>
            <a:pPr algn="ctr"/>
            <a:endParaRPr lang="en-US" sz="4800"/>
          </a:p>
        </p:txBody>
      </p:sp>
      <p:sp>
        <p:nvSpPr>
          <p:cNvPr id="3" name="Title 2"/>
          <p:cNvSpPr>
            <a:spLocks noGrp="1"/>
          </p:cNvSpPr>
          <p:nvPr>
            <p:ph type="title"/>
          </p:nvPr>
        </p:nvSpPr>
        <p:spPr/>
        <p:txBody>
          <a:bodyPr/>
          <a:lstStyle/>
          <a:p>
            <a:r>
              <a:rPr lang="en-US"/>
              <a:t>Hybrid Security Model</a:t>
            </a:r>
          </a:p>
        </p:txBody>
      </p:sp>
      <p:sp>
        <p:nvSpPr>
          <p:cNvPr id="2" name="Content Placeholder 1"/>
          <p:cNvSpPr>
            <a:spLocks noGrp="1"/>
          </p:cNvSpPr>
          <p:nvPr>
            <p:ph sz="quarter" idx="20"/>
          </p:nvPr>
        </p:nvSpPr>
        <p:spPr/>
        <p:txBody>
          <a:bodyPr/>
          <a:lstStyle/>
          <a:p>
            <a:endParaRPr lang="en-US"/>
          </a:p>
        </p:txBody>
      </p:sp>
      <p:sp>
        <p:nvSpPr>
          <p:cNvPr id="6" name="Oval 5"/>
          <p:cNvSpPr/>
          <p:nvPr/>
        </p:nvSpPr>
        <p:spPr>
          <a:xfrm>
            <a:off x="7161212" y="1752600"/>
            <a:ext cx="4572000" cy="4572000"/>
          </a:xfrm>
          <a:prstGeom prst="ellipse">
            <a:avLst/>
          </a:prstGeom>
          <a:gradFill flip="none" rotWithShape="1">
            <a:gsLst>
              <a:gs pos="0">
                <a:srgbClr val="008B95"/>
              </a:gs>
              <a:gs pos="100000">
                <a:srgbClr val="007934"/>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Positive</a:t>
            </a:r>
          </a:p>
          <a:p>
            <a:pPr algn="ctr"/>
            <a:endParaRPr lang="en-US" sz="3600"/>
          </a:p>
          <a:p>
            <a:pPr algn="ctr"/>
            <a:endParaRPr lang="en-US" sz="3600"/>
          </a:p>
          <a:p>
            <a:pPr algn="ctr"/>
            <a:r>
              <a:rPr lang="en-US" sz="3600"/>
              <a:t>Learn</a:t>
            </a:r>
          </a:p>
          <a:p>
            <a:pPr algn="ctr"/>
            <a:r>
              <a:rPr lang="en-US" sz="3600"/>
              <a:t>Application</a:t>
            </a:r>
          </a:p>
          <a:p>
            <a:pPr algn="ctr"/>
            <a:r>
              <a:rPr lang="en-US" sz="3600"/>
              <a:t>Environment</a:t>
            </a:r>
          </a:p>
        </p:txBody>
      </p:sp>
      <p:sp>
        <p:nvSpPr>
          <p:cNvPr id="7" name="Oval 6"/>
          <p:cNvSpPr/>
          <p:nvPr/>
        </p:nvSpPr>
        <p:spPr>
          <a:xfrm>
            <a:off x="379412" y="1752600"/>
            <a:ext cx="4572000" cy="4572000"/>
          </a:xfrm>
          <a:prstGeom prst="ellipse">
            <a:avLst/>
          </a:prstGeom>
          <a:gradFill flip="none" rotWithShape="1">
            <a:gsLst>
              <a:gs pos="0">
                <a:srgbClr val="B71234"/>
              </a:gs>
              <a:gs pos="100000">
                <a:srgbClr val="772432"/>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Negative</a:t>
            </a:r>
          </a:p>
          <a:p>
            <a:pPr algn="ctr"/>
            <a:endParaRPr lang="en-US" sz="4800"/>
          </a:p>
          <a:p>
            <a:pPr algn="ctr"/>
            <a:endParaRPr lang="en-US" sz="4800"/>
          </a:p>
          <a:p>
            <a:pPr algn="ctr"/>
            <a:r>
              <a:rPr lang="en-US" sz="3600"/>
              <a:t>Apply Signatures</a:t>
            </a:r>
          </a:p>
        </p:txBody>
      </p:sp>
      <p:sp>
        <p:nvSpPr>
          <p:cNvPr id="9" name="Oval 8"/>
          <p:cNvSpPr/>
          <p:nvPr/>
        </p:nvSpPr>
        <p:spPr>
          <a:xfrm rot="5400000">
            <a:off x="4799012" y="1752600"/>
            <a:ext cx="4572000" cy="4572000"/>
          </a:xfrm>
          <a:prstGeom prst="ellipse">
            <a:avLst/>
          </a:prstGeom>
          <a:gradFill flip="none" rotWithShape="1">
            <a:gsLst>
              <a:gs pos="0">
                <a:srgbClr val="008B95">
                  <a:alpha val="50000"/>
                </a:srgbClr>
              </a:gs>
              <a:gs pos="100000">
                <a:srgbClr val="007934"/>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Positive</a:t>
            </a:r>
          </a:p>
          <a:p>
            <a:pPr algn="ctr"/>
            <a:endParaRPr lang="en-US" sz="3600"/>
          </a:p>
          <a:p>
            <a:pPr algn="ctr"/>
            <a:endParaRPr lang="en-US" sz="3600"/>
          </a:p>
          <a:p>
            <a:pPr algn="ctr"/>
            <a:endParaRPr lang="en-US" sz="3600"/>
          </a:p>
          <a:p>
            <a:pPr algn="ctr"/>
            <a:endParaRPr lang="en-US" sz="3600"/>
          </a:p>
          <a:p>
            <a:pPr algn="ctr"/>
            <a:endParaRPr lang="en-US" sz="3600"/>
          </a:p>
        </p:txBody>
      </p:sp>
      <p:sp>
        <p:nvSpPr>
          <p:cNvPr id="8" name="Oval 7"/>
          <p:cNvSpPr/>
          <p:nvPr/>
        </p:nvSpPr>
        <p:spPr>
          <a:xfrm>
            <a:off x="4265612" y="1752600"/>
            <a:ext cx="3505200" cy="4572000"/>
          </a:xfrm>
          <a:prstGeom prst="ellipse">
            <a:avLst/>
          </a:prstGeom>
          <a:gradFill flip="none" rotWithShape="1">
            <a:gsLst>
              <a:gs pos="0">
                <a:srgbClr val="E7A300"/>
              </a:gs>
              <a:gs pos="100000">
                <a:srgbClr val="E98300"/>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Hybrid</a:t>
            </a:r>
          </a:p>
          <a:p>
            <a:pPr algn="ctr"/>
            <a:endParaRPr lang="en-US" sz="4800"/>
          </a:p>
        </p:txBody>
      </p:sp>
      <p:sp>
        <p:nvSpPr>
          <p:cNvPr id="11" name="Oval 10"/>
          <p:cNvSpPr/>
          <p:nvPr/>
        </p:nvSpPr>
        <p:spPr>
          <a:xfrm>
            <a:off x="2665412" y="1371600"/>
            <a:ext cx="6858000" cy="5257800"/>
          </a:xfrm>
          <a:prstGeom prst="ellipse">
            <a:avLst/>
          </a:prstGeom>
          <a:gradFill flip="none" rotWithShape="1">
            <a:gsLst>
              <a:gs pos="0">
                <a:srgbClr val="E7A300"/>
              </a:gs>
              <a:gs pos="100000">
                <a:srgbClr val="E98300"/>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t>Hybrid</a:t>
            </a:r>
          </a:p>
          <a:p>
            <a:pPr algn="ctr"/>
            <a:endParaRPr lang="en-US" sz="4800"/>
          </a:p>
          <a:p>
            <a:pPr algn="ctr"/>
            <a:r>
              <a:rPr lang="en-US" sz="4800"/>
              <a:t>Protect Against Known and Unknown Threats</a:t>
            </a:r>
          </a:p>
        </p:txBody>
      </p:sp>
    </p:spTree>
    <p:extLst>
      <p:ext uri="{BB962C8B-B14F-4D97-AF65-F5344CB8AC3E}">
        <p14:creationId xmlns:p14="http://schemas.microsoft.com/office/powerpoint/2010/main" val="5857007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2.59346E-6 -2.08189E-8 L -0.20008 -2.08189E-8 " pathEditMode="relative" rAng="0" ptsTypes="AA">
                                      <p:cBhvr>
                                        <p:cTn id="20" dur="2000" fill="hold"/>
                                        <p:tgtEl>
                                          <p:spTgt spid="6"/>
                                        </p:tgtEl>
                                        <p:attrNameLst>
                                          <p:attrName>ppt_x</p:attrName>
                                          <p:attrName>ppt_y</p:attrName>
                                        </p:attrNameLst>
                                      </p:cBhvr>
                                      <p:rCtr x="-10004" y="0"/>
                                    </p:animMotion>
                                  </p:childTnLst>
                                </p:cTn>
                              </p:par>
                              <p:par>
                                <p:cTn id="21" presetID="42" presetClass="path" presetSubtype="0" accel="50000" decel="50000" fill="hold" grpId="1" nodeType="withEffect">
                                  <p:stCondLst>
                                    <p:cond delay="0"/>
                                  </p:stCondLst>
                                  <p:childTnLst>
                                    <p:animMotion origin="layout" path="M 4.77661E-6 -3.21999E-6 L 0.21258 -3.21999E-6 " pathEditMode="relative" rAng="0" ptsTypes="AA">
                                      <p:cBhvr>
                                        <p:cTn id="22" dur="2000" fill="hold"/>
                                        <p:tgtEl>
                                          <p:spTgt spid="7"/>
                                        </p:tgtEl>
                                        <p:attrNameLst>
                                          <p:attrName>ppt_x</p:attrName>
                                          <p:attrName>ppt_y</p:attrName>
                                        </p:attrNameLst>
                                      </p:cBhvr>
                                      <p:rCtr x="10629" y="0"/>
                                    </p:animMotion>
                                  </p:childTnLst>
                                </p:cTn>
                              </p:par>
                            </p:childTnLst>
                          </p:cTn>
                        </p:par>
                        <p:par>
                          <p:cTn id="23" fill="hold">
                            <p:stCondLst>
                              <p:cond delay="2000"/>
                            </p:stCondLst>
                            <p:childTnLst>
                              <p:par>
                                <p:cTn id="24" presetID="10" presetClass="exit" presetSubtype="0" fill="hold" grpId="2" nodeType="after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grpId="2"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53" presetClass="entr" presetSubtype="528"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fltVal val="0"/>
                                          </p:val>
                                        </p:tav>
                                        <p:tav tm="100000">
                                          <p:val>
                                            <p:strVal val="#ppt_w"/>
                                          </p:val>
                                        </p:tav>
                                      </p:tavLst>
                                    </p:anim>
                                    <p:anim calcmode="lin" valueType="num">
                                      <p:cBhvr>
                                        <p:cTn id="56" dur="500" fill="hold"/>
                                        <p:tgtEl>
                                          <p:spTgt spid="11"/>
                                        </p:tgtEl>
                                        <p:attrNameLst>
                                          <p:attrName>ppt_h</p:attrName>
                                        </p:attrNameLst>
                                      </p:cBhvr>
                                      <p:tavLst>
                                        <p:tav tm="0">
                                          <p:val>
                                            <p:fltVal val="0"/>
                                          </p:val>
                                        </p:tav>
                                        <p:tav tm="100000">
                                          <p:val>
                                            <p:strVal val="#ppt_h"/>
                                          </p:val>
                                        </p:tav>
                                      </p:tavLst>
                                    </p:anim>
                                    <p:animEffect transition="in" filter="fade">
                                      <p:cBhvr>
                                        <p:cTn id="57" dur="500"/>
                                        <p:tgtEl>
                                          <p:spTgt spid="11"/>
                                        </p:tgtEl>
                                      </p:cBhvr>
                                    </p:animEffect>
                                    <p:anim calcmode="lin" valueType="num">
                                      <p:cBhvr>
                                        <p:cTn id="58" dur="500" fill="hold"/>
                                        <p:tgtEl>
                                          <p:spTgt spid="11"/>
                                        </p:tgtEl>
                                        <p:attrNameLst>
                                          <p:attrName>ppt_x</p:attrName>
                                        </p:attrNameLst>
                                      </p:cBhvr>
                                      <p:tavLst>
                                        <p:tav tm="0">
                                          <p:val>
                                            <p:fltVal val="0.5"/>
                                          </p:val>
                                        </p:tav>
                                        <p:tav tm="100000">
                                          <p:val>
                                            <p:strVal val="#ppt_x"/>
                                          </p:val>
                                        </p:tav>
                                      </p:tavLst>
                                    </p:anim>
                                    <p:anim calcmode="lin" valueType="num">
                                      <p:cBhvr>
                                        <p:cTn id="59"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6" grpId="0" animBg="1"/>
      <p:bldP spid="6" grpId="1" animBg="1"/>
      <p:bldP spid="6" grpId="2" animBg="1"/>
      <p:bldP spid="7" grpId="0" animBg="1"/>
      <p:bldP spid="7" grpId="1" animBg="1"/>
      <p:bldP spid="7" grpId="2" animBg="1"/>
      <p:bldP spid="9" grpId="0" animBg="1"/>
      <p:bldP spid="9" grpId="1" animBg="1"/>
      <p:bldP spid="8" grpId="0" animBg="1"/>
      <p:bldP spid="8" grpId="1"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sz="quarter"/>
          </p:nvPr>
        </p:nvSpPr>
        <p:spPr>
          <a:xfrm>
            <a:off x="500759" y="538480"/>
            <a:ext cx="8458113" cy="685800"/>
          </a:xfrm>
        </p:spPr>
        <p:txBody>
          <a:bodyPr>
            <a:normAutofit fontScale="90000"/>
          </a:bodyPr>
          <a:lstStyle/>
          <a:p>
            <a:r>
              <a:rPr lang="en-US">
                <a:solidFill>
                  <a:schemeClr val="tx1"/>
                </a:solidFill>
              </a:rPr>
              <a:t>Hybrid Security Model</a:t>
            </a:r>
          </a:p>
        </p:txBody>
      </p:sp>
      <p:sp>
        <p:nvSpPr>
          <p:cNvPr id="4" name="Content Placeholder 3"/>
          <p:cNvSpPr>
            <a:spLocks noGrp="1"/>
          </p:cNvSpPr>
          <p:nvPr>
            <p:ph sz="quarter" idx="1"/>
          </p:nvPr>
        </p:nvSpPr>
        <p:spPr>
          <a:xfrm>
            <a:off x="381001" y="1573927"/>
            <a:ext cx="11038839" cy="4654296"/>
          </a:xfrm>
        </p:spPr>
        <p:txBody>
          <a:bodyPr/>
          <a:lstStyle/>
          <a:p>
            <a:r>
              <a:rPr lang="en-US" sz="2400"/>
              <a:t>Signatures for known attacks</a:t>
            </a:r>
          </a:p>
          <a:p>
            <a:pPr lvl="1"/>
            <a:r>
              <a:rPr lang="en-US" sz="2000"/>
              <a:t>Easy deployment, Quick </a:t>
            </a:r>
            <a:r>
              <a:rPr lang="en-US" sz="2000" err="1"/>
              <a:t>PoC</a:t>
            </a:r>
            <a:endParaRPr lang="en-US" sz="2000"/>
          </a:p>
          <a:p>
            <a:pPr lvl="1"/>
            <a:r>
              <a:rPr lang="en-US" sz="2000"/>
              <a:t>Checks request headers (URL, cookies, </a:t>
            </a:r>
            <a:r>
              <a:rPr lang="en-US" sz="2000" err="1"/>
              <a:t>etc</a:t>
            </a:r>
            <a:r>
              <a:rPr lang="en-US" sz="2000"/>
              <a:t>) and body (form fields)</a:t>
            </a:r>
          </a:p>
          <a:p>
            <a:pPr lvl="1"/>
            <a:r>
              <a:rPr lang="en-US" sz="2000"/>
              <a:t>Integrates with scanning tools</a:t>
            </a:r>
          </a:p>
          <a:p>
            <a:pPr lvl="1"/>
            <a:r>
              <a:rPr lang="en-US" sz="2000"/>
              <a:t>Wizard to ease configuration</a:t>
            </a:r>
          </a:p>
          <a:p>
            <a:pPr lvl="1"/>
            <a:endParaRPr lang="en-US" sz="2000"/>
          </a:p>
          <a:p>
            <a:r>
              <a:rPr lang="en-US" sz="2400"/>
              <a:t>Mix-and-match with positive security</a:t>
            </a:r>
          </a:p>
          <a:p>
            <a:pPr lvl="1"/>
            <a:r>
              <a:rPr lang="en-US" sz="2000"/>
              <a:t>Defense against zero-day attacks</a:t>
            </a:r>
          </a:p>
          <a:p>
            <a:pPr lvl="1"/>
            <a:r>
              <a:rPr lang="en-US" sz="2000"/>
              <a:t>Defense against custom attacks</a:t>
            </a:r>
          </a:p>
          <a:p>
            <a:pPr lvl="1"/>
            <a:r>
              <a:rPr lang="en-US" sz="2000"/>
              <a:t>Strongest security posture</a:t>
            </a:r>
          </a:p>
        </p:txBody>
      </p:sp>
    </p:spTree>
    <p:extLst>
      <p:ext uri="{BB962C8B-B14F-4D97-AF65-F5344CB8AC3E}">
        <p14:creationId xmlns:p14="http://schemas.microsoft.com/office/powerpoint/2010/main" val="120121856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NetScaler Application Firewall</a:t>
            </a:r>
          </a:p>
        </p:txBody>
      </p:sp>
      <p:sp>
        <p:nvSpPr>
          <p:cNvPr id="3" name="Content Placeholder 2"/>
          <p:cNvSpPr>
            <a:spLocks noGrp="1"/>
          </p:cNvSpPr>
          <p:nvPr>
            <p:ph sz="quarter" idx="20"/>
          </p:nvPr>
        </p:nvSpPr>
        <p:spPr/>
        <p:txBody>
          <a:bodyPr/>
          <a:lstStyle/>
          <a:p>
            <a:r>
              <a:rPr lang="en-US"/>
              <a:t>Setting this up for StoreFront and any other application is definitely a must.</a:t>
            </a:r>
          </a:p>
          <a:p>
            <a:r>
              <a:rPr lang="en-US"/>
              <a:t>A firewall can only block unwanted network traffic but cannot block attacks to those allowed ports and protocols.  </a:t>
            </a:r>
          </a:p>
          <a:p>
            <a:r>
              <a:rPr lang="en-US"/>
              <a:t>Tell your Security Team that your existing NetScalers can do super cool things.</a:t>
            </a:r>
          </a:p>
          <a:p>
            <a:endParaRPr lang="en-US"/>
          </a:p>
        </p:txBody>
      </p:sp>
    </p:spTree>
    <p:extLst>
      <p:ext uri="{BB962C8B-B14F-4D97-AF65-F5344CB8AC3E}">
        <p14:creationId xmlns:p14="http://schemas.microsoft.com/office/powerpoint/2010/main" val="1547231881"/>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NetScaler Demo</a:t>
            </a:r>
          </a:p>
        </p:txBody>
      </p:sp>
    </p:spTree>
    <p:extLst>
      <p:ext uri="{BB962C8B-B14F-4D97-AF65-F5344CB8AC3E}">
        <p14:creationId xmlns:p14="http://schemas.microsoft.com/office/powerpoint/2010/main" val="1754653930"/>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NetScaler </a:t>
            </a:r>
            <a:r>
              <a:rPr lang="en-US" err="1"/>
              <a:t>SmartAccess</a:t>
            </a:r>
            <a:r>
              <a:rPr lang="en-US"/>
              <a:t>/Smart Control</a:t>
            </a:r>
          </a:p>
        </p:txBody>
      </p:sp>
    </p:spTree>
    <p:extLst>
      <p:ext uri="{BB962C8B-B14F-4D97-AF65-F5344CB8AC3E}">
        <p14:creationId xmlns:p14="http://schemas.microsoft.com/office/powerpoint/2010/main" val="65335144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NetScaler </a:t>
            </a:r>
            <a:r>
              <a:rPr lang="en-US" err="1"/>
              <a:t>SmartAccess</a:t>
            </a:r>
            <a:r>
              <a:rPr lang="en-US"/>
              <a:t>/</a:t>
            </a:r>
            <a:r>
              <a:rPr lang="en-US" err="1"/>
              <a:t>SmartControl</a:t>
            </a:r>
            <a:endParaRPr lang="en-US"/>
          </a:p>
        </p:txBody>
      </p:sp>
      <p:sp>
        <p:nvSpPr>
          <p:cNvPr id="3" name="Content Placeholder 2"/>
          <p:cNvSpPr>
            <a:spLocks noGrp="1"/>
          </p:cNvSpPr>
          <p:nvPr>
            <p:ph sz="quarter" idx="20"/>
          </p:nvPr>
        </p:nvSpPr>
        <p:spPr>
          <a:xfrm>
            <a:off x="448057" y="1600200"/>
            <a:ext cx="6928103" cy="4526280"/>
          </a:xfrm>
        </p:spPr>
        <p:txBody>
          <a:bodyPr/>
          <a:lstStyle/>
          <a:p>
            <a:r>
              <a:rPr lang="en-US"/>
              <a:t>Change HDX session behavior</a:t>
            </a:r>
          </a:p>
          <a:p>
            <a:pPr lvl="1"/>
            <a:r>
              <a:rPr lang="en-US"/>
              <a:t>Enable/disable based on connection decision</a:t>
            </a:r>
          </a:p>
          <a:p>
            <a:pPr lvl="2"/>
            <a:r>
              <a:rPr lang="en-US"/>
              <a:t>NetScaler Gateway virtual server</a:t>
            </a:r>
          </a:p>
          <a:p>
            <a:pPr lvl="2"/>
            <a:r>
              <a:rPr lang="en-US"/>
              <a:t>Session Policy Name</a:t>
            </a:r>
          </a:p>
          <a:p>
            <a:pPr lvl="2"/>
            <a:r>
              <a:rPr lang="en-US"/>
              <a:t>Endpoint Analysis (EPA) scan results</a:t>
            </a:r>
          </a:p>
          <a:p>
            <a:pPr lvl="1"/>
            <a:r>
              <a:rPr lang="en-US"/>
              <a:t>Control published resource visibility</a:t>
            </a:r>
          </a:p>
          <a:p>
            <a:pPr lvl="1"/>
            <a:r>
              <a:rPr lang="en-US"/>
              <a:t>Application-based SSO</a:t>
            </a:r>
          </a:p>
          <a:p>
            <a:pPr lvl="1"/>
            <a:r>
              <a:rPr lang="en-US"/>
              <a:t>Contextual security information for dynamic access control</a:t>
            </a:r>
          </a:p>
          <a:p>
            <a:pPr lvl="1"/>
            <a:endParaRPr lang="en-US"/>
          </a:p>
        </p:txBody>
      </p:sp>
      <p:pic>
        <p:nvPicPr>
          <p:cNvPr id="5" name="Picture 4"/>
          <p:cNvPicPr>
            <a:picLocks noChangeAspect="1"/>
          </p:cNvPicPr>
          <p:nvPr/>
        </p:nvPicPr>
        <p:blipFill rotWithShape="1">
          <a:blip r:embed="rId2"/>
          <a:srcRect t="3153"/>
          <a:stretch/>
        </p:blipFill>
        <p:spPr>
          <a:xfrm>
            <a:off x="6819347" y="1686560"/>
            <a:ext cx="5101052" cy="2652726"/>
          </a:xfrm>
          <a:prstGeom prst="rect">
            <a:avLst/>
          </a:prstGeom>
        </p:spPr>
      </p:pic>
    </p:spTree>
    <p:extLst>
      <p:ext uri="{BB962C8B-B14F-4D97-AF65-F5344CB8AC3E}">
        <p14:creationId xmlns:p14="http://schemas.microsoft.com/office/powerpoint/2010/main" val="1415876381"/>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NetScaler </a:t>
            </a:r>
            <a:r>
              <a:rPr lang="en-US" err="1"/>
              <a:t>SmartAccess</a:t>
            </a:r>
            <a:r>
              <a:rPr lang="en-US"/>
              <a:t>/</a:t>
            </a:r>
            <a:r>
              <a:rPr lang="en-US" err="1"/>
              <a:t>SmartControl</a:t>
            </a:r>
            <a:r>
              <a:rPr lang="en-US"/>
              <a:t> Demo</a:t>
            </a:r>
          </a:p>
        </p:txBody>
      </p:sp>
    </p:spTree>
    <p:extLst>
      <p:ext uri="{BB962C8B-B14F-4D97-AF65-F5344CB8AC3E}">
        <p14:creationId xmlns:p14="http://schemas.microsoft.com/office/powerpoint/2010/main" val="1187445507"/>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Admin Rights?</a:t>
            </a:r>
          </a:p>
        </p:txBody>
      </p:sp>
    </p:spTree>
    <p:extLst>
      <p:ext uri="{BB962C8B-B14F-4D97-AF65-F5344CB8AC3E}">
        <p14:creationId xmlns:p14="http://schemas.microsoft.com/office/powerpoint/2010/main" val="442012213"/>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Admin Rights?	</a:t>
            </a:r>
          </a:p>
        </p:txBody>
      </p:sp>
      <p:sp>
        <p:nvSpPr>
          <p:cNvPr id="3" name="Content Placeholder 2"/>
          <p:cNvSpPr>
            <a:spLocks noGrp="1"/>
          </p:cNvSpPr>
          <p:nvPr>
            <p:ph sz="quarter" idx="20"/>
          </p:nvPr>
        </p:nvSpPr>
        <p:spPr/>
        <p:txBody>
          <a:bodyPr/>
          <a:lstStyle/>
          <a:p>
            <a:r>
              <a:rPr lang="en-US" sz="1800" b="1"/>
              <a:t>REMOVE THEM EVERY WHERE YOU CAN!!!!!!!!!!!</a:t>
            </a:r>
          </a:p>
          <a:p>
            <a:r>
              <a:rPr lang="en-US" sz="1800" b="1"/>
              <a:t>Of the 240 vulnerabilities published by Microsoft in 2014 </a:t>
            </a:r>
            <a:r>
              <a:rPr lang="en-US" sz="1800"/>
              <a:t>with a Critical rating, </a:t>
            </a:r>
            <a:r>
              <a:rPr lang="en-US" sz="1800" b="1"/>
              <a:t>97% </a:t>
            </a:r>
            <a:r>
              <a:rPr lang="en-US" sz="1800"/>
              <a:t>were concluded to be mitigated by removing administrator rights.</a:t>
            </a:r>
          </a:p>
          <a:p>
            <a:r>
              <a:rPr lang="en-US" sz="2000"/>
              <a:t>There has been a </a:t>
            </a:r>
            <a:r>
              <a:rPr lang="en-US" sz="2000" b="1"/>
              <a:t>63% year on year rise </a:t>
            </a:r>
            <a:r>
              <a:rPr lang="en-US" sz="2000"/>
              <a:t>in Critical vulnerabilities since 2013.</a:t>
            </a:r>
          </a:p>
          <a:p>
            <a:pPr lvl="1"/>
            <a:r>
              <a:rPr lang="en-US" sz="1600" b="1"/>
              <a:t>98% of Critical vulnerabilities affecting Windows operating systems </a:t>
            </a:r>
            <a:r>
              <a:rPr lang="en-US" sz="1600"/>
              <a:t>could be mitigated by removing admin rights </a:t>
            </a:r>
          </a:p>
          <a:p>
            <a:pPr lvl="1"/>
            <a:r>
              <a:rPr lang="en-US" sz="1600" b="1"/>
              <a:t>99.5% of all vulnerabilities in Internet Explorer </a:t>
            </a:r>
            <a:r>
              <a:rPr lang="en-US" sz="1600"/>
              <a:t>could be mitigated by removing admin rights </a:t>
            </a:r>
          </a:p>
          <a:p>
            <a:pPr lvl="1"/>
            <a:r>
              <a:rPr lang="en-US" sz="1600" b="1"/>
              <a:t>95% of vulnerabilities affecting Microsoft Office </a:t>
            </a:r>
            <a:r>
              <a:rPr lang="en-US" sz="1600"/>
              <a:t>could be mitigated by removing admin rights </a:t>
            </a:r>
          </a:p>
          <a:p>
            <a:pPr lvl="1"/>
            <a:r>
              <a:rPr lang="en-US" sz="1600" b="1"/>
              <a:t>97% of Critical Remote Code Execution </a:t>
            </a:r>
            <a:r>
              <a:rPr lang="en-US" sz="1600"/>
              <a:t>vulnerabilities could be mitigated by removing admin rights </a:t>
            </a:r>
          </a:p>
          <a:p>
            <a:pPr lvl="1"/>
            <a:r>
              <a:rPr lang="en-US" sz="1600" b="1"/>
              <a:t>80% of all Microsoft vulnerabilities </a:t>
            </a:r>
            <a:r>
              <a:rPr lang="en-US" sz="1600"/>
              <a:t>reported by us in 2014 could be mitigated by removing admin rights. </a:t>
            </a:r>
          </a:p>
        </p:txBody>
      </p:sp>
    </p:spTree>
    <p:extLst>
      <p:ext uri="{BB962C8B-B14F-4D97-AF65-F5344CB8AC3E}">
        <p14:creationId xmlns:p14="http://schemas.microsoft.com/office/powerpoint/2010/main" val="547455934"/>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Local Administrator Password Solution (LAPS)</a:t>
            </a:r>
          </a:p>
        </p:txBody>
      </p:sp>
      <p:sp>
        <p:nvSpPr>
          <p:cNvPr id="3" name="Content Placeholder 2"/>
          <p:cNvSpPr>
            <a:spLocks noGrp="1"/>
          </p:cNvSpPr>
          <p:nvPr>
            <p:ph sz="quarter" idx="20"/>
          </p:nvPr>
        </p:nvSpPr>
        <p:spPr>
          <a:xfrm>
            <a:off x="162306" y="1688523"/>
            <a:ext cx="11309783" cy="4526280"/>
          </a:xfrm>
        </p:spPr>
        <p:txBody>
          <a:bodyPr/>
          <a:lstStyle/>
          <a:p>
            <a:r>
              <a:rPr lang="en-US" dirty="0"/>
              <a:t>Management of local account passwords</a:t>
            </a:r>
          </a:p>
          <a:p>
            <a:pPr lvl="1"/>
            <a:r>
              <a:rPr lang="en-US" dirty="0"/>
              <a:t>Domain joined computers</a:t>
            </a:r>
          </a:p>
          <a:p>
            <a:pPr lvl="1"/>
            <a:r>
              <a:rPr lang="en-US" dirty="0"/>
              <a:t>Passwords stored in Active Directory</a:t>
            </a:r>
          </a:p>
          <a:p>
            <a:pPr lvl="1"/>
            <a:r>
              <a:rPr lang="en-US" dirty="0"/>
              <a:t>ACL protected</a:t>
            </a:r>
          </a:p>
          <a:p>
            <a:pPr lvl="1"/>
            <a:r>
              <a:rPr lang="en-US" dirty="0"/>
              <a:t>Random generated</a:t>
            </a:r>
          </a:p>
          <a:p>
            <a:r>
              <a:rPr lang="en-US" dirty="0"/>
              <a:t>Managed by </a:t>
            </a:r>
          </a:p>
          <a:p>
            <a:pPr lvl="1"/>
            <a:r>
              <a:rPr lang="en-US" dirty="0"/>
              <a:t>Group Policy</a:t>
            </a:r>
          </a:p>
          <a:p>
            <a:pPr lvl="1"/>
            <a:r>
              <a:rPr lang="en-US" dirty="0"/>
              <a:t>PowerShell</a:t>
            </a:r>
          </a:p>
          <a:p>
            <a:pPr lvl="1"/>
            <a:r>
              <a:rPr lang="en-US" dirty="0"/>
              <a:t>Agent</a:t>
            </a:r>
          </a:p>
          <a:p>
            <a:endParaRPr lang="en-US" dirty="0"/>
          </a:p>
        </p:txBody>
      </p:sp>
      <p:pic>
        <p:nvPicPr>
          <p:cNvPr id="5" name="Picture 4"/>
          <p:cNvPicPr>
            <a:picLocks noChangeAspect="1"/>
          </p:cNvPicPr>
          <p:nvPr/>
        </p:nvPicPr>
        <p:blipFill>
          <a:blip r:embed="rId3"/>
          <a:stretch>
            <a:fillRect/>
          </a:stretch>
        </p:blipFill>
        <p:spPr>
          <a:xfrm>
            <a:off x="6470331" y="1868170"/>
            <a:ext cx="5302363" cy="3821430"/>
          </a:xfrm>
          <a:prstGeom prst="rect">
            <a:avLst/>
          </a:prstGeom>
        </p:spPr>
      </p:pic>
    </p:spTree>
    <p:extLst>
      <p:ext uri="{BB962C8B-B14F-4D97-AF65-F5344CB8AC3E}">
        <p14:creationId xmlns:p14="http://schemas.microsoft.com/office/powerpoint/2010/main" val="64128046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What’s Happened</a:t>
            </a:r>
          </a:p>
        </p:txBody>
      </p:sp>
      <p:sp>
        <p:nvSpPr>
          <p:cNvPr id="5" name="Content Placeholder 4"/>
          <p:cNvSpPr>
            <a:spLocks noGrp="1"/>
          </p:cNvSpPr>
          <p:nvPr>
            <p:ph sz="quarter" idx="20"/>
          </p:nvPr>
        </p:nvSpPr>
        <p:spPr>
          <a:xfrm>
            <a:off x="448056" y="1350498"/>
            <a:ext cx="11309783" cy="4775982"/>
          </a:xfrm>
        </p:spPr>
        <p:txBody>
          <a:bodyPr>
            <a:normAutofit lnSpcReduction="10000"/>
          </a:bodyPr>
          <a:lstStyle/>
          <a:p>
            <a:r>
              <a:rPr lang="en-US" dirty="0"/>
              <a:t>Since VDI’s inception back in 2008 it accelerated the deployment of VDI (Desktop and SBC) and now we have millions of concurrent users using a Citrix solution.</a:t>
            </a:r>
          </a:p>
          <a:p>
            <a:r>
              <a:rPr lang="en-US" dirty="0"/>
              <a:t>Lots of clients we work with love the ability to lower their numbers of images and how the image management works with PVS and MCS.</a:t>
            </a:r>
          </a:p>
          <a:p>
            <a:r>
              <a:rPr lang="en-US" dirty="0"/>
              <a:t>But for many clients it makes a bad habit where the OS, hypervisor and many other components are actually updated less often than their traditional PCs.</a:t>
            </a:r>
          </a:p>
          <a:p>
            <a:r>
              <a:rPr lang="en-US" dirty="0"/>
              <a:t>How can PCs be more up to date than VDIs?  In many cases it is because the desktop images were given to the Citrix Nerds and they just chase fires, make it print, do Citrix updates and get ready for the next version and lastly update the image only when they have to. “You Crack It you Buy It”</a:t>
            </a:r>
          </a:p>
          <a:p>
            <a:endParaRPr lang="en-US" dirty="0"/>
          </a:p>
        </p:txBody>
      </p:sp>
    </p:spTree>
    <p:extLst>
      <p:ext uri="{BB962C8B-B14F-4D97-AF65-F5344CB8AC3E}">
        <p14:creationId xmlns:p14="http://schemas.microsoft.com/office/powerpoint/2010/main" val="493153471"/>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Local Administrator Password Solution (LAPS) Demo</a:t>
            </a:r>
          </a:p>
        </p:txBody>
      </p:sp>
    </p:spTree>
    <p:extLst>
      <p:ext uri="{BB962C8B-B14F-4D97-AF65-F5344CB8AC3E}">
        <p14:creationId xmlns:p14="http://schemas.microsoft.com/office/powerpoint/2010/main" val="1282756239"/>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Service Accounts?</a:t>
            </a:r>
          </a:p>
        </p:txBody>
      </p:sp>
    </p:spTree>
    <p:extLst>
      <p:ext uri="{BB962C8B-B14F-4D97-AF65-F5344CB8AC3E}">
        <p14:creationId xmlns:p14="http://schemas.microsoft.com/office/powerpoint/2010/main" val="2020643046"/>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Managed Service Accounts (MSA)</a:t>
            </a:r>
          </a:p>
        </p:txBody>
      </p:sp>
      <p:sp>
        <p:nvSpPr>
          <p:cNvPr id="3" name="Content Placeholder 2"/>
          <p:cNvSpPr>
            <a:spLocks noGrp="1"/>
          </p:cNvSpPr>
          <p:nvPr>
            <p:ph sz="quarter" idx="20"/>
          </p:nvPr>
        </p:nvSpPr>
        <p:spPr/>
        <p:txBody>
          <a:bodyPr/>
          <a:lstStyle/>
          <a:p>
            <a:r>
              <a:rPr lang="en-US"/>
              <a:t>Active Directory Controlled</a:t>
            </a:r>
          </a:p>
          <a:p>
            <a:pPr lvl="1"/>
            <a:r>
              <a:rPr lang="en-US"/>
              <a:t>Responsible for changing passwords</a:t>
            </a:r>
          </a:p>
          <a:p>
            <a:pPr lvl="2"/>
            <a:r>
              <a:rPr lang="en-US"/>
              <a:t>Automatic password management</a:t>
            </a:r>
          </a:p>
          <a:p>
            <a:pPr lvl="1"/>
            <a:r>
              <a:rPr lang="en-US"/>
              <a:t>Never expire service accounts</a:t>
            </a:r>
          </a:p>
          <a:p>
            <a:pPr lvl="1"/>
            <a:r>
              <a:rPr lang="en-US"/>
              <a:t>Control MSA hosts by account</a:t>
            </a:r>
          </a:p>
          <a:p>
            <a:r>
              <a:rPr lang="en-US"/>
              <a:t>Management</a:t>
            </a:r>
          </a:p>
          <a:p>
            <a:pPr lvl="1"/>
            <a:r>
              <a:rPr lang="en-US"/>
              <a:t>PowerShell</a:t>
            </a:r>
          </a:p>
          <a:p>
            <a:pPr lvl="1"/>
            <a:r>
              <a:rPr lang="en-US"/>
              <a:t>Managed Service Accounts GUI</a:t>
            </a:r>
          </a:p>
        </p:txBody>
      </p:sp>
      <p:pic>
        <p:nvPicPr>
          <p:cNvPr id="4" name="Picture 3"/>
          <p:cNvPicPr>
            <a:picLocks noChangeAspect="1"/>
          </p:cNvPicPr>
          <p:nvPr/>
        </p:nvPicPr>
        <p:blipFill>
          <a:blip r:embed="rId3"/>
          <a:stretch>
            <a:fillRect/>
          </a:stretch>
        </p:blipFill>
        <p:spPr>
          <a:xfrm>
            <a:off x="6870382" y="1897788"/>
            <a:ext cx="5077778" cy="2614743"/>
          </a:xfrm>
          <a:prstGeom prst="rect">
            <a:avLst/>
          </a:prstGeom>
        </p:spPr>
      </p:pic>
    </p:spTree>
    <p:extLst>
      <p:ext uri="{BB962C8B-B14F-4D97-AF65-F5344CB8AC3E}">
        <p14:creationId xmlns:p14="http://schemas.microsoft.com/office/powerpoint/2010/main" val="632869649"/>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Managed Service Accounts (MSA) Demo</a:t>
            </a:r>
          </a:p>
        </p:txBody>
      </p:sp>
    </p:spTree>
    <p:extLst>
      <p:ext uri="{BB962C8B-B14F-4D97-AF65-F5344CB8AC3E}">
        <p14:creationId xmlns:p14="http://schemas.microsoft.com/office/powerpoint/2010/main" val="695776640"/>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AntiVirus</a:t>
            </a:r>
            <a:endParaRPr lang="en-US"/>
          </a:p>
        </p:txBody>
      </p:sp>
      <p:sp>
        <p:nvSpPr>
          <p:cNvPr id="5" name="Text Placeholder 4"/>
          <p:cNvSpPr>
            <a:spLocks noGrp="1"/>
          </p:cNvSpPr>
          <p:nvPr>
            <p:ph type="body" sz="quarter" idx="16"/>
          </p:nvPr>
        </p:nvSpPr>
        <p:spPr/>
        <p:txBody>
          <a:bodyPr/>
          <a:lstStyle/>
          <a:p>
            <a:r>
              <a:rPr lang="en-US"/>
              <a:t>There are lots of little bugs out there.</a:t>
            </a:r>
          </a:p>
        </p:txBody>
      </p:sp>
    </p:spTree>
    <p:extLst>
      <p:ext uri="{BB962C8B-B14F-4D97-AF65-F5344CB8AC3E}">
        <p14:creationId xmlns:p14="http://schemas.microsoft.com/office/powerpoint/2010/main" val="193503233"/>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Anti Virus</a:t>
            </a:r>
          </a:p>
        </p:txBody>
      </p:sp>
      <p:sp>
        <p:nvSpPr>
          <p:cNvPr id="5" name="Content Placeholder 4"/>
          <p:cNvSpPr>
            <a:spLocks noGrp="1"/>
          </p:cNvSpPr>
          <p:nvPr>
            <p:ph sz="quarter" idx="20"/>
          </p:nvPr>
        </p:nvSpPr>
        <p:spPr/>
        <p:txBody>
          <a:bodyPr/>
          <a:lstStyle/>
          <a:p>
            <a:r>
              <a:rPr lang="en-US" dirty="0"/>
              <a:t>When we first started down the XenApp world and then the VDI world AV has been the big debate at many levels.</a:t>
            </a:r>
          </a:p>
          <a:p>
            <a:r>
              <a:rPr lang="en-US" dirty="0"/>
              <a:t>Typical AV Weaknesses</a:t>
            </a:r>
          </a:p>
          <a:p>
            <a:pPr lvl="1"/>
            <a:r>
              <a:rPr lang="en-US" dirty="0"/>
              <a:t>Too much overhead, </a:t>
            </a:r>
            <a:r>
              <a:rPr lang="en-US" dirty="0" err="1"/>
              <a:t>ProjectVRC</a:t>
            </a:r>
            <a:r>
              <a:rPr lang="en-US" dirty="0"/>
              <a:t> went over this in 2013, You can loose 10-30 of your density.</a:t>
            </a:r>
          </a:p>
          <a:p>
            <a:pPr lvl="1"/>
            <a:r>
              <a:rPr lang="en-US" dirty="0"/>
              <a:t>Doesn’t understand multi User OS’s with SBC\XenApp.</a:t>
            </a:r>
          </a:p>
          <a:p>
            <a:pPr lvl="1"/>
            <a:r>
              <a:rPr lang="en-US" dirty="0"/>
              <a:t>Causes frequent updates to the image which can add a whole lot of time to maintain the image. Requires frequent DAT updates that in some cases that can crash some systems just keeping it up to date.</a:t>
            </a:r>
          </a:p>
          <a:p>
            <a:pPr lvl="1"/>
            <a:r>
              <a:rPr lang="en-US" dirty="0"/>
              <a:t>They all have complicated policies that don’t know Citrix\VMware in general of some basic exclusions</a:t>
            </a:r>
          </a:p>
          <a:p>
            <a:pPr lvl="1"/>
            <a:r>
              <a:rPr lang="en-US" dirty="0"/>
              <a:t>Most are not Hypervisor aware which means tons of agents and not using basic guest introspection that is available from </a:t>
            </a:r>
            <a:r>
              <a:rPr lang="en-US" dirty="0" err="1"/>
              <a:t>XenServer</a:t>
            </a:r>
            <a:r>
              <a:rPr lang="en-US" dirty="0"/>
              <a:t>, ESX and Hyper-V now.</a:t>
            </a:r>
          </a:p>
        </p:txBody>
      </p:sp>
    </p:spTree>
    <p:extLst>
      <p:ext uri="{BB962C8B-B14F-4D97-AF65-F5344CB8AC3E}">
        <p14:creationId xmlns:p14="http://schemas.microsoft.com/office/powerpoint/2010/main" val="714569357"/>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Major Players + Claim to Fame</a:t>
            </a:r>
          </a:p>
        </p:txBody>
      </p:sp>
      <p:sp>
        <p:nvSpPr>
          <p:cNvPr id="3" name="Content Placeholder 2"/>
          <p:cNvSpPr>
            <a:spLocks noGrp="1"/>
          </p:cNvSpPr>
          <p:nvPr>
            <p:ph sz="quarter" idx="20"/>
          </p:nvPr>
        </p:nvSpPr>
        <p:spPr/>
        <p:txBody>
          <a:bodyPr/>
          <a:lstStyle/>
          <a:p>
            <a:r>
              <a:rPr lang="en-US" sz="2200" dirty="0"/>
              <a:t>Bit9- </a:t>
            </a:r>
            <a:r>
              <a:rPr lang="en-US" sz="2200" dirty="0" err="1"/>
              <a:t>NextGen</a:t>
            </a:r>
            <a:r>
              <a:rPr lang="en-US" sz="2200" dirty="0"/>
              <a:t> - Detonate-and-Deny</a:t>
            </a:r>
          </a:p>
          <a:p>
            <a:r>
              <a:rPr lang="en-US" sz="2200" dirty="0" err="1"/>
              <a:t>BitDefender</a:t>
            </a:r>
            <a:r>
              <a:rPr lang="en-US" sz="2200" dirty="0"/>
              <a:t> - HVI=Hypervisor Integration (</a:t>
            </a:r>
            <a:r>
              <a:rPr lang="en-US" sz="2200" dirty="0" err="1"/>
              <a:t>XenServer</a:t>
            </a:r>
            <a:r>
              <a:rPr lang="en-US" sz="2200" dirty="0"/>
              <a:t>, ESX and </a:t>
            </a:r>
            <a:r>
              <a:rPr lang="en-US" sz="2200" dirty="0" err="1"/>
              <a:t>HyperV</a:t>
            </a:r>
            <a:r>
              <a:rPr lang="en-US" sz="2200" dirty="0"/>
              <a:t>)</a:t>
            </a:r>
          </a:p>
          <a:p>
            <a:r>
              <a:rPr lang="en-US" sz="2200" dirty="0"/>
              <a:t>Cylance - </a:t>
            </a:r>
            <a:r>
              <a:rPr lang="en-US" sz="2200" dirty="0" err="1"/>
              <a:t>NextGen</a:t>
            </a:r>
            <a:r>
              <a:rPr lang="en-US" sz="2200" dirty="0"/>
              <a:t>, AI</a:t>
            </a:r>
          </a:p>
          <a:p>
            <a:r>
              <a:rPr lang="en-US" sz="2200" dirty="0"/>
              <a:t>Carbon Black - </a:t>
            </a:r>
            <a:r>
              <a:rPr lang="en-US" sz="2200" dirty="0" err="1"/>
              <a:t>NextGen</a:t>
            </a:r>
            <a:endParaRPr lang="en-US" sz="2200" dirty="0"/>
          </a:p>
          <a:p>
            <a:r>
              <a:rPr lang="en-US" sz="2200" dirty="0"/>
              <a:t>Kaspersky – Classic Huge Solution Options</a:t>
            </a:r>
          </a:p>
          <a:p>
            <a:r>
              <a:rPr lang="en-US" sz="2200" dirty="0"/>
              <a:t>McAfee – Classic Huge Solution Options</a:t>
            </a:r>
          </a:p>
          <a:p>
            <a:r>
              <a:rPr lang="en-US" sz="2200" dirty="0"/>
              <a:t>Palo and Cisco – Classic Huge Solution Options</a:t>
            </a:r>
          </a:p>
          <a:p>
            <a:r>
              <a:rPr lang="en-US" sz="2200" dirty="0"/>
              <a:t>Symantec – Classic Huge Solution Options</a:t>
            </a:r>
          </a:p>
          <a:p>
            <a:r>
              <a:rPr lang="en-US" sz="2200" dirty="0"/>
              <a:t>TrendMicro - Classic + Guest introspection</a:t>
            </a:r>
          </a:p>
        </p:txBody>
      </p:sp>
    </p:spTree>
    <p:extLst>
      <p:ext uri="{BB962C8B-B14F-4D97-AF65-F5344CB8AC3E}">
        <p14:creationId xmlns:p14="http://schemas.microsoft.com/office/powerpoint/2010/main" val="646639284"/>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Beyond </a:t>
            </a:r>
            <a:r>
              <a:rPr lang="en-US" err="1"/>
              <a:t>AppLocker</a:t>
            </a:r>
            <a:endParaRPr lang="en-US"/>
          </a:p>
        </p:txBody>
      </p:sp>
    </p:spTree>
    <p:extLst>
      <p:ext uri="{BB962C8B-B14F-4D97-AF65-F5344CB8AC3E}">
        <p14:creationId xmlns:p14="http://schemas.microsoft.com/office/powerpoint/2010/main" val="576127136"/>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Beyond </a:t>
            </a:r>
            <a:r>
              <a:rPr lang="en-US" err="1"/>
              <a:t>AppLocker</a:t>
            </a:r>
            <a:endParaRPr lang="en-US"/>
          </a:p>
        </p:txBody>
      </p:sp>
      <p:sp>
        <p:nvSpPr>
          <p:cNvPr id="3" name="Content Placeholder 2"/>
          <p:cNvSpPr>
            <a:spLocks noGrp="1"/>
          </p:cNvSpPr>
          <p:nvPr>
            <p:ph sz="quarter" idx="20"/>
          </p:nvPr>
        </p:nvSpPr>
        <p:spPr/>
        <p:txBody>
          <a:bodyPr>
            <a:normAutofit/>
          </a:bodyPr>
          <a:lstStyle/>
          <a:p>
            <a:r>
              <a:rPr lang="en-US" dirty="0" err="1"/>
              <a:t>Ivanti</a:t>
            </a:r>
            <a:r>
              <a:rPr lang="en-US" dirty="0"/>
              <a:t> – Application Manager, takes AppLocker to another level.</a:t>
            </a:r>
          </a:p>
          <a:p>
            <a:r>
              <a:rPr lang="en-US" dirty="0" err="1"/>
              <a:t>Avetco</a:t>
            </a:r>
            <a:r>
              <a:rPr lang="en-US" dirty="0"/>
              <a:t> – Super Cool Stuff that can limit applications and give rights as needed.</a:t>
            </a:r>
          </a:p>
          <a:p>
            <a:r>
              <a:rPr lang="en-US" dirty="0"/>
              <a:t>There are a couple other tools out there that are now bundled with AV solutions.</a:t>
            </a:r>
          </a:p>
          <a:p>
            <a:r>
              <a:rPr lang="en-US" dirty="0"/>
              <a:t>AV + something Next Gen lots of options out there.  AV can do a good amount but doing some of the best practices will go further and also help more and cost less.  I’m not advocating not running AV but I’m just saying the money and time spent doing this will pay off a whole lot more.</a:t>
            </a:r>
          </a:p>
        </p:txBody>
      </p:sp>
    </p:spTree>
    <p:extLst>
      <p:ext uri="{BB962C8B-B14F-4D97-AF65-F5344CB8AC3E}">
        <p14:creationId xmlns:p14="http://schemas.microsoft.com/office/powerpoint/2010/main" val="23034251"/>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Windows Server 2016 Enhancements</a:t>
            </a:r>
          </a:p>
        </p:txBody>
      </p:sp>
    </p:spTree>
    <p:extLst>
      <p:ext uri="{BB962C8B-B14F-4D97-AF65-F5344CB8AC3E}">
        <p14:creationId xmlns:p14="http://schemas.microsoft.com/office/powerpoint/2010/main" val="122316090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2014 Was a breaching party (Business)</a:t>
            </a:r>
          </a:p>
        </p:txBody>
      </p:sp>
      <p:sp>
        <p:nvSpPr>
          <p:cNvPr id="3" name="Content Placeholder 2"/>
          <p:cNvSpPr>
            <a:spLocks noGrp="1"/>
          </p:cNvSpPr>
          <p:nvPr>
            <p:ph sz="quarter" idx="20"/>
          </p:nvPr>
        </p:nvSpPr>
        <p:spPr/>
        <p:txBody>
          <a:bodyPr>
            <a:normAutofit fontScale="92500" lnSpcReduction="20000"/>
          </a:bodyPr>
          <a:lstStyle/>
          <a:p>
            <a:pPr marL="548640" indent="-548640">
              <a:buFont typeface="+mj-lt"/>
              <a:buAutoNum type="arabicPeriod"/>
            </a:pPr>
            <a:r>
              <a:rPr lang="en-US"/>
              <a:t>May 2014, 		</a:t>
            </a:r>
            <a:r>
              <a:rPr lang="en-US" err="1"/>
              <a:t>Ebay</a:t>
            </a:r>
            <a:r>
              <a:rPr lang="en-US"/>
              <a:t>	</a:t>
            </a:r>
          </a:p>
          <a:p>
            <a:pPr marL="1097280" lvl="1" indent="-548640">
              <a:buFont typeface="+mj-lt"/>
              <a:buAutoNum type="arabicPeriod"/>
            </a:pPr>
            <a:r>
              <a:rPr lang="en-US"/>
              <a:t>233 Million records breached (Usernames, Passwords, Addresses, Phone Numbers) Syrian Electronic Army said they did it.</a:t>
            </a:r>
          </a:p>
          <a:p>
            <a:pPr marL="548640" indent="-548640">
              <a:buFont typeface="+mj-lt"/>
              <a:buAutoNum type="arabicPeriod"/>
            </a:pPr>
            <a:r>
              <a:rPr lang="en-US"/>
              <a:t>May 2014,		PF </a:t>
            </a:r>
            <a:r>
              <a:rPr lang="en-US" err="1"/>
              <a:t>Changs</a:t>
            </a:r>
            <a:endParaRPr lang="en-US"/>
          </a:p>
          <a:p>
            <a:pPr marL="1097280" lvl="1" indent="-548640">
              <a:buFont typeface="+mj-lt"/>
              <a:buAutoNum type="arabicPeriod"/>
            </a:pPr>
            <a:r>
              <a:rPr lang="en-US"/>
              <a:t>Never released how many records were taken but the cards went up for sale in a hurry.</a:t>
            </a:r>
          </a:p>
          <a:p>
            <a:pPr marL="548640" indent="-548640">
              <a:buFont typeface="+mj-lt"/>
              <a:buAutoNum type="arabicPeriod"/>
            </a:pPr>
            <a:r>
              <a:rPr lang="en-US"/>
              <a:t>September  2014,	Home Depot</a:t>
            </a:r>
          </a:p>
          <a:p>
            <a:pPr marL="1097280" lvl="1" indent="-548640">
              <a:buFont typeface="+mj-lt"/>
              <a:buAutoNum type="arabicPeriod"/>
            </a:pPr>
            <a:r>
              <a:rPr lang="en-US"/>
              <a:t>56 Million records breached, 7 Million Businesses</a:t>
            </a:r>
          </a:p>
          <a:p>
            <a:pPr marL="548640" indent="-548640">
              <a:buFont typeface="+mj-lt"/>
              <a:buAutoNum type="arabicPeriod"/>
            </a:pPr>
            <a:r>
              <a:rPr lang="en-US"/>
              <a:t>August 2014, 		JP Morgan Chase</a:t>
            </a:r>
          </a:p>
          <a:p>
            <a:pPr marL="1097280" lvl="1" indent="-548640">
              <a:buFont typeface="+mj-lt"/>
              <a:buAutoNum type="arabicPeriod"/>
            </a:pPr>
            <a:r>
              <a:rPr lang="en-US"/>
              <a:t>83 Million records breached</a:t>
            </a:r>
          </a:p>
          <a:p>
            <a:pPr marL="548640" indent="-548640">
              <a:buFont typeface="+mj-lt"/>
              <a:buAutoNum type="arabicPeriod"/>
            </a:pPr>
            <a:r>
              <a:rPr lang="en-US"/>
              <a:t>November 2014,	USPS</a:t>
            </a:r>
          </a:p>
          <a:p>
            <a:pPr marL="1097280" lvl="1" indent="-548640">
              <a:buFont typeface="+mj-lt"/>
              <a:buAutoNum type="arabicPeriod"/>
            </a:pPr>
            <a:r>
              <a:rPr lang="en-US"/>
              <a:t>800k employees data was stolen.</a:t>
            </a:r>
          </a:p>
          <a:p>
            <a:pPr marL="548640" indent="-548640">
              <a:buFont typeface="+mj-lt"/>
              <a:buAutoNum type="arabicPeriod"/>
            </a:pPr>
            <a:r>
              <a:rPr lang="en-US"/>
              <a:t>November 2014,	Sony</a:t>
            </a:r>
          </a:p>
          <a:p>
            <a:pPr marL="1097280" lvl="1" indent="-548640">
              <a:buFont typeface="+mj-lt"/>
              <a:buAutoNum type="arabicPeriod"/>
            </a:pPr>
            <a:r>
              <a:rPr lang="en-US"/>
              <a:t>Inside job blamed on North Korea with some Ransom and Torrent which embarrassed the company.</a:t>
            </a:r>
          </a:p>
          <a:p>
            <a:pPr marL="548640" indent="-548640">
              <a:buFont typeface="+mj-lt"/>
              <a:buAutoNum type="arabicPeriod"/>
            </a:pPr>
            <a:endParaRPr lang="en-US"/>
          </a:p>
          <a:p>
            <a:pPr marL="548640" indent="-548640">
              <a:buFont typeface="+mj-lt"/>
              <a:buAutoNum type="arabicPeriod"/>
            </a:pPr>
            <a:endParaRPr lang="en-US"/>
          </a:p>
        </p:txBody>
      </p:sp>
      <p:sp>
        <p:nvSpPr>
          <p:cNvPr id="4" name="Slide Number Placeholder 3"/>
          <p:cNvSpPr>
            <a:spLocks noGrp="1"/>
          </p:cNvSpPr>
          <p:nvPr>
            <p:ph type="sldNum" sz="quarter" idx="4"/>
          </p:nvPr>
        </p:nvSpPr>
        <p:spPr>
          <a:prstGeom prst="rect">
            <a:avLst/>
          </a:prstGeom>
        </p:spPr>
        <p:txBody>
          <a:bodyPr/>
          <a:lstStyle/>
          <a:p>
            <a:fld id="{FA56ABA4-253D-44E9-97A8-82E0FB6AF783}" type="slidenum">
              <a:rPr lang="en-GB" smtClean="0"/>
              <a:pPr/>
              <a:t>7</a:t>
            </a:fld>
            <a:endParaRPr lang="en-GB"/>
          </a:p>
        </p:txBody>
      </p:sp>
    </p:spTree>
    <p:extLst>
      <p:ext uri="{BB962C8B-B14F-4D97-AF65-F5344CB8AC3E}">
        <p14:creationId xmlns:p14="http://schemas.microsoft.com/office/powerpoint/2010/main" val="1467293060"/>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Windows Server 2016 Enhancements</a:t>
            </a:r>
          </a:p>
        </p:txBody>
      </p:sp>
      <p:sp>
        <p:nvSpPr>
          <p:cNvPr id="3" name="Content Placeholder 2"/>
          <p:cNvSpPr>
            <a:spLocks noGrp="1"/>
          </p:cNvSpPr>
          <p:nvPr>
            <p:ph sz="quarter" idx="20"/>
          </p:nvPr>
        </p:nvSpPr>
        <p:spPr/>
        <p:txBody>
          <a:bodyPr/>
          <a:lstStyle/>
          <a:p>
            <a:pPr marL="0" indent="0">
              <a:buNone/>
            </a:pPr>
            <a:r>
              <a:rPr lang="en-US" dirty="0"/>
              <a:t>Not Supported Yet</a:t>
            </a:r>
            <a:r>
              <a:rPr lang="mr-IN" dirty="0"/>
              <a:t>…</a:t>
            </a:r>
            <a:endParaRPr lang="en-US" dirty="0"/>
          </a:p>
          <a:p>
            <a:r>
              <a:rPr lang="en-US" dirty="0"/>
              <a:t>Secure Boot</a:t>
            </a:r>
          </a:p>
          <a:p>
            <a:r>
              <a:rPr lang="en-US" dirty="0"/>
              <a:t>Virtual TPM</a:t>
            </a:r>
          </a:p>
          <a:p>
            <a:r>
              <a:rPr lang="en-US" dirty="0"/>
              <a:t>Shielded VMs</a:t>
            </a:r>
          </a:p>
          <a:p>
            <a:r>
              <a:rPr lang="en-US" dirty="0" err="1"/>
              <a:t>DeviceGuard</a:t>
            </a:r>
            <a:r>
              <a:rPr lang="en-US" dirty="0"/>
              <a:t> - Protect Windows Sensitive Bits </a:t>
            </a:r>
          </a:p>
          <a:p>
            <a:r>
              <a:rPr lang="en-US" dirty="0" err="1"/>
              <a:t>CredentialGuard</a:t>
            </a:r>
            <a:endParaRPr lang="en-US" dirty="0"/>
          </a:p>
        </p:txBody>
      </p:sp>
      <p:pic>
        <p:nvPicPr>
          <p:cNvPr id="4" name="Picture 3"/>
          <p:cNvPicPr>
            <a:picLocks noChangeAspect="1"/>
          </p:cNvPicPr>
          <p:nvPr/>
        </p:nvPicPr>
        <p:blipFill>
          <a:blip r:embed="rId2"/>
          <a:stretch>
            <a:fillRect/>
          </a:stretch>
        </p:blipFill>
        <p:spPr>
          <a:xfrm>
            <a:off x="5403565" y="1064668"/>
            <a:ext cx="3451677" cy="2463861"/>
          </a:xfrm>
          <a:prstGeom prst="rect">
            <a:avLst/>
          </a:prstGeom>
        </p:spPr>
      </p:pic>
    </p:spTree>
    <p:extLst>
      <p:ext uri="{BB962C8B-B14F-4D97-AF65-F5344CB8AC3E}">
        <p14:creationId xmlns:p14="http://schemas.microsoft.com/office/powerpoint/2010/main" val="1559265980"/>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Windows Server 2016 Demo</a:t>
            </a:r>
          </a:p>
        </p:txBody>
      </p:sp>
    </p:spTree>
    <p:extLst>
      <p:ext uri="{BB962C8B-B14F-4D97-AF65-F5344CB8AC3E}">
        <p14:creationId xmlns:p14="http://schemas.microsoft.com/office/powerpoint/2010/main" val="1863738313"/>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redGuard">
            <a:hlinkClick r:id="" action="ppaction://media"/>
            <a:extLst>
              <a:ext uri="{FF2B5EF4-FFF2-40B4-BE49-F238E27FC236}">
                <a16:creationId xmlns:a16="http://schemas.microsoft.com/office/drawing/2014/main" id="{81903F03-B772-4849-A56C-A124A6A8C3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90" y="21350"/>
            <a:ext cx="12154045" cy="6836650"/>
          </a:xfrm>
          <a:prstGeom prst="rect">
            <a:avLst/>
          </a:prstGeom>
        </p:spPr>
      </p:pic>
    </p:spTree>
    <p:extLst>
      <p:ext uri="{BB962C8B-B14F-4D97-AF65-F5344CB8AC3E}">
        <p14:creationId xmlns:p14="http://schemas.microsoft.com/office/powerpoint/2010/main" val="1839441197"/>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Callouts</a:t>
            </a:r>
          </a:p>
        </p:txBody>
      </p:sp>
      <p:sp>
        <p:nvSpPr>
          <p:cNvPr id="3" name="Content Placeholder 2"/>
          <p:cNvSpPr>
            <a:spLocks noGrp="1"/>
          </p:cNvSpPr>
          <p:nvPr>
            <p:ph sz="quarter" idx="20"/>
          </p:nvPr>
        </p:nvSpPr>
        <p:spPr/>
        <p:txBody>
          <a:bodyPr/>
          <a:lstStyle/>
          <a:p>
            <a:r>
              <a:rPr lang="en-US" dirty="0"/>
              <a:t>Denis </a:t>
            </a:r>
            <a:r>
              <a:rPr lang="en-US" dirty="0" err="1"/>
              <a:t>Gundarev</a:t>
            </a:r>
            <a:r>
              <a:rPr lang="en-US" dirty="0"/>
              <a:t> @</a:t>
            </a:r>
            <a:r>
              <a:rPr lang="en-US" dirty="0" err="1"/>
              <a:t>fdwl</a:t>
            </a:r>
            <a:endParaRPr lang="en-US" dirty="0"/>
          </a:p>
          <a:p>
            <a:pPr lvl="1"/>
            <a:r>
              <a:rPr lang="en-US" dirty="0"/>
              <a:t>How to Encrypt Everything That Moves and Keep It Usable </a:t>
            </a:r>
            <a:r>
              <a:rPr lang="en-US" dirty="0" err="1"/>
              <a:t>BriForum</a:t>
            </a:r>
            <a:r>
              <a:rPr lang="en-US" dirty="0"/>
              <a:t> 2015</a:t>
            </a:r>
          </a:p>
          <a:p>
            <a:r>
              <a:rPr lang="en-US" dirty="0"/>
              <a:t>Paul Cooke</a:t>
            </a:r>
          </a:p>
          <a:p>
            <a:pPr lvl="1"/>
            <a:r>
              <a:rPr lang="en-US" dirty="0"/>
              <a:t>Microsoft AppLocker Deep Dives</a:t>
            </a:r>
          </a:p>
          <a:p>
            <a:r>
              <a:rPr lang="en-US" dirty="0"/>
              <a:t>Lena </a:t>
            </a:r>
            <a:r>
              <a:rPr lang="en-US" dirty="0" err="1"/>
              <a:t>Yarovaya</a:t>
            </a:r>
            <a:r>
              <a:rPr lang="en-US" dirty="0"/>
              <a:t> </a:t>
            </a:r>
          </a:p>
          <a:p>
            <a:pPr lvl="1"/>
            <a:r>
              <a:rPr lang="en-US" dirty="0"/>
              <a:t>NetScaler Application Firewall Goodness YoY</a:t>
            </a:r>
          </a:p>
          <a:p>
            <a:r>
              <a:rPr lang="en-US" dirty="0"/>
              <a:t>Project VRC @</a:t>
            </a:r>
            <a:r>
              <a:rPr lang="en-US" dirty="0" err="1"/>
              <a:t>ProjectVRC</a:t>
            </a:r>
            <a:endParaRPr lang="en-US" dirty="0"/>
          </a:p>
          <a:p>
            <a:pPr lvl="1"/>
            <a:r>
              <a:rPr lang="en-US" dirty="0"/>
              <a:t>Winders Optimization and Testing champions.  </a:t>
            </a:r>
          </a:p>
          <a:p>
            <a:r>
              <a:rPr lang="en-US" dirty="0"/>
              <a:t>More to Come</a:t>
            </a:r>
          </a:p>
          <a:p>
            <a:endParaRPr lang="en-US" dirty="0"/>
          </a:p>
          <a:p>
            <a:endParaRPr lang="en-US" dirty="0"/>
          </a:p>
          <a:p>
            <a:endParaRPr lang="en-US" dirty="0"/>
          </a:p>
        </p:txBody>
      </p:sp>
    </p:spTree>
    <p:extLst>
      <p:ext uri="{BB962C8B-B14F-4D97-AF65-F5344CB8AC3E}">
        <p14:creationId xmlns:p14="http://schemas.microsoft.com/office/powerpoint/2010/main" val="722102328"/>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3" name="Content Placeholder 2"/>
          <p:cNvSpPr>
            <a:spLocks noGrp="1"/>
          </p:cNvSpPr>
          <p:nvPr>
            <p:ph sz="quarter" idx="20"/>
          </p:nvPr>
        </p:nvSpPr>
        <p:spPr/>
        <p:txBody>
          <a:bodyPr/>
          <a:lstStyle/>
          <a:p>
            <a:r>
              <a:rPr lang="en-US"/>
              <a:t>Secure Windows DNS Checklist</a:t>
            </a:r>
          </a:p>
          <a:p>
            <a:pPr lvl="1"/>
            <a:r>
              <a:rPr lang="en-US">
                <a:hlinkClick r:id="rId2"/>
              </a:rPr>
              <a:t>https://technet.microsoft.com/en-us/library/cc770432.aspx</a:t>
            </a:r>
            <a:r>
              <a:rPr lang="en-US"/>
              <a:t> </a:t>
            </a:r>
          </a:p>
          <a:p>
            <a:r>
              <a:rPr lang="en-US" err="1"/>
              <a:t>DNSSec</a:t>
            </a:r>
            <a:endParaRPr lang="en-US"/>
          </a:p>
          <a:p>
            <a:pPr lvl="1"/>
            <a:r>
              <a:rPr lang="en-US">
                <a:hlinkClick r:id="rId3"/>
              </a:rPr>
              <a:t>https://technet.microsoft.com/en-us/library/ee649205(v=ws.10).aspx</a:t>
            </a:r>
            <a:endParaRPr lang="en-US"/>
          </a:p>
          <a:p>
            <a:r>
              <a:rPr lang="en-US"/>
              <a:t>Server OS Hardening Guide</a:t>
            </a:r>
          </a:p>
          <a:p>
            <a:pPr lvl="1"/>
            <a:r>
              <a:rPr lang="en-US">
                <a:hlinkClick r:id="rId4"/>
              </a:rPr>
              <a:t>https://technet.microsoft.com/en-us/security/jj720323.aspx</a:t>
            </a:r>
            <a:r>
              <a:rPr lang="en-US"/>
              <a:t> </a:t>
            </a:r>
          </a:p>
          <a:p>
            <a:r>
              <a:rPr lang="en-US"/>
              <a:t>More To Come </a:t>
            </a:r>
          </a:p>
          <a:p>
            <a:endParaRPr lang="en-US"/>
          </a:p>
        </p:txBody>
      </p:sp>
    </p:spTree>
    <p:extLst>
      <p:ext uri="{BB962C8B-B14F-4D97-AF65-F5344CB8AC3E}">
        <p14:creationId xmlns:p14="http://schemas.microsoft.com/office/powerpoint/2010/main" val="1156657187"/>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to Implement</a:t>
            </a:r>
          </a:p>
        </p:txBody>
      </p:sp>
      <p:sp>
        <p:nvSpPr>
          <p:cNvPr id="3" name="Content Placeholder 2"/>
          <p:cNvSpPr>
            <a:spLocks noGrp="1"/>
          </p:cNvSpPr>
          <p:nvPr>
            <p:ph sz="quarter" idx="20"/>
          </p:nvPr>
        </p:nvSpPr>
        <p:spPr/>
        <p:txBody>
          <a:bodyPr/>
          <a:lstStyle/>
          <a:p>
            <a:r>
              <a:rPr lang="en-US" sz="2300" dirty="0"/>
              <a:t>Citrix Policies (3 Unfiltered, Lockdown, Unlock Internal, Unlock External) (3 Hours)</a:t>
            </a:r>
          </a:p>
          <a:p>
            <a:r>
              <a:rPr lang="en-US" sz="2300" dirty="0"/>
              <a:t>Citrix SSL Party (XML, SF, LS, Director) (8 Hours + 8 Testing)</a:t>
            </a:r>
          </a:p>
          <a:p>
            <a:r>
              <a:rPr lang="en-US" sz="2300" dirty="0"/>
              <a:t>Image Optimization (1 Script or EXE) (5 Minutes + 8 Hours Testing)</a:t>
            </a:r>
          </a:p>
          <a:p>
            <a:r>
              <a:rPr lang="en-US" sz="2300" dirty="0"/>
              <a:t>Windows AppLocker (20 Known Good Applications) (16 Hours + 16 Testing)</a:t>
            </a:r>
          </a:p>
          <a:p>
            <a:r>
              <a:rPr lang="en-US" sz="2300" dirty="0"/>
              <a:t>Windows Firewall (20 Rules) (16 Hours + 16 Testing)</a:t>
            </a:r>
          </a:p>
          <a:p>
            <a:r>
              <a:rPr lang="en-US" sz="2300" dirty="0"/>
              <a:t>Networking VLANs +DNS Hardening and DNSSEC (24 Hours + 24 Testing)</a:t>
            </a:r>
          </a:p>
          <a:p>
            <a:r>
              <a:rPr lang="en-US" sz="2300" dirty="0"/>
              <a:t>NetScaler Application Firewall (1 Application 16 Hours + 16 Testing)</a:t>
            </a:r>
          </a:p>
          <a:p>
            <a:r>
              <a:rPr lang="en-US" sz="2300" dirty="0"/>
              <a:t>Windows Firewall + </a:t>
            </a:r>
            <a:r>
              <a:rPr lang="en-US" sz="2300" dirty="0" err="1"/>
              <a:t>IPSec</a:t>
            </a:r>
            <a:r>
              <a:rPr lang="en-US" sz="2300" dirty="0"/>
              <a:t> (Root CA Setup + Group Policy Settings to enable it) (16 Hours + 16 Testing)</a:t>
            </a:r>
          </a:p>
          <a:p>
            <a:r>
              <a:rPr lang="en-US" sz="2300" dirty="0"/>
              <a:t>Third Party </a:t>
            </a:r>
            <a:r>
              <a:rPr lang="en-US" sz="2300" dirty="0" err="1"/>
              <a:t>Thingys</a:t>
            </a:r>
            <a:r>
              <a:rPr lang="en-US" sz="2300" dirty="0"/>
              <a:t> – Mileage will vary.</a:t>
            </a:r>
          </a:p>
          <a:p>
            <a:endParaRPr lang="en-US" dirty="0"/>
          </a:p>
          <a:p>
            <a:endParaRPr lang="en-US" dirty="0"/>
          </a:p>
        </p:txBody>
      </p:sp>
    </p:spTree>
    <p:extLst>
      <p:ext uri="{BB962C8B-B14F-4D97-AF65-F5344CB8AC3E}">
        <p14:creationId xmlns:p14="http://schemas.microsoft.com/office/powerpoint/2010/main" val="1454187099"/>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 Part 1</a:t>
            </a:r>
          </a:p>
        </p:txBody>
      </p:sp>
      <p:sp>
        <p:nvSpPr>
          <p:cNvPr id="3" name="Content Placeholder 2"/>
          <p:cNvSpPr>
            <a:spLocks noGrp="1"/>
          </p:cNvSpPr>
          <p:nvPr>
            <p:ph sz="quarter" idx="20"/>
          </p:nvPr>
        </p:nvSpPr>
        <p:spPr>
          <a:xfrm>
            <a:off x="448056" y="1303867"/>
            <a:ext cx="11309783" cy="4822613"/>
          </a:xfrm>
        </p:spPr>
        <p:txBody>
          <a:bodyPr>
            <a:normAutofit lnSpcReduction="10000"/>
          </a:bodyPr>
          <a:lstStyle/>
          <a:p>
            <a:r>
              <a:rPr lang="en-US" dirty="0"/>
              <a:t>There are some pretty free and easy things to implement to make things more secure.</a:t>
            </a:r>
          </a:p>
          <a:p>
            <a:r>
              <a:rPr lang="en-US" dirty="0"/>
              <a:t>Then there are things that take longer to do but they are free.</a:t>
            </a:r>
          </a:p>
          <a:p>
            <a:r>
              <a:rPr lang="en-US" dirty="0"/>
              <a:t>Then there are products to help make it more secure but cost some money.</a:t>
            </a:r>
          </a:p>
          <a:p>
            <a:r>
              <a:rPr lang="en-US" dirty="0"/>
              <a:t>Most people that use Citrix deploy their most important applications and if there is an outage or a breach it is a huge deal which can be a resume generating event.  </a:t>
            </a:r>
          </a:p>
          <a:p>
            <a:r>
              <a:rPr lang="en-US" dirty="0"/>
              <a:t>AV, we need to run it to have a chance to stop, slow or alert attacks.</a:t>
            </a:r>
          </a:p>
          <a:p>
            <a:r>
              <a:rPr lang="en-US" dirty="0"/>
              <a:t>I will be making a document in Q3 of 2017 which will be released which will show step by step on how to do all the things mentioned in this presentation.</a:t>
            </a:r>
          </a:p>
        </p:txBody>
      </p:sp>
    </p:spTree>
    <p:extLst>
      <p:ext uri="{BB962C8B-B14F-4D97-AF65-F5344CB8AC3E}">
        <p14:creationId xmlns:p14="http://schemas.microsoft.com/office/powerpoint/2010/main" val="716467247"/>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 Part 2</a:t>
            </a:r>
          </a:p>
        </p:txBody>
      </p:sp>
      <p:sp>
        <p:nvSpPr>
          <p:cNvPr id="3" name="Content Placeholder 2"/>
          <p:cNvSpPr>
            <a:spLocks noGrp="1"/>
          </p:cNvSpPr>
          <p:nvPr>
            <p:ph sz="quarter" idx="20"/>
          </p:nvPr>
        </p:nvSpPr>
        <p:spPr/>
        <p:txBody>
          <a:bodyPr/>
          <a:lstStyle/>
          <a:p>
            <a:r>
              <a:rPr lang="en-US" sz="2300"/>
              <a:t>You don’t need to be the Lone Ranger and try and do this all on your own.</a:t>
            </a:r>
          </a:p>
          <a:p>
            <a:r>
              <a:rPr lang="en-US" sz="2300"/>
              <a:t>Be the driving force to make some or all of these changes since many of them will just cost you some time or maybe another departments time.  </a:t>
            </a:r>
          </a:p>
          <a:p>
            <a:r>
              <a:rPr lang="en-US" sz="2300"/>
              <a:t>Security will not be easier in 2017 if we don’t change our bad habits in some cases for the past 20+ years.</a:t>
            </a:r>
          </a:p>
          <a:p>
            <a:r>
              <a:rPr lang="en-US" sz="2300"/>
              <a:t>I hope some of you take at least 2-3 of these things back to your shop and pilot and test them and roll them out.</a:t>
            </a:r>
          </a:p>
          <a:p>
            <a:r>
              <a:rPr lang="en-US" sz="2300"/>
              <a:t>If you have a security team, AD, DNS, Network team then many of these things should be able to be given to them nicely (No need for putting anyone in front of or near the front of the bus just talk to them before they keep walking much further)</a:t>
            </a:r>
          </a:p>
        </p:txBody>
      </p:sp>
    </p:spTree>
    <p:extLst>
      <p:ext uri="{BB962C8B-B14F-4D97-AF65-F5344CB8AC3E}">
        <p14:creationId xmlns:p14="http://schemas.microsoft.com/office/powerpoint/2010/main" val="2069482217"/>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Citrix VDI Hardening Punch List</a:t>
            </a:r>
          </a:p>
        </p:txBody>
      </p:sp>
      <p:sp>
        <p:nvSpPr>
          <p:cNvPr id="3" name="Content Placeholder 2"/>
          <p:cNvSpPr>
            <a:spLocks noGrp="1"/>
          </p:cNvSpPr>
          <p:nvPr>
            <p:ph sz="quarter" idx="20"/>
          </p:nvPr>
        </p:nvSpPr>
        <p:spPr/>
        <p:txBody>
          <a:bodyPr/>
          <a:lstStyle/>
          <a:p>
            <a:r>
              <a:rPr lang="en-US" dirty="0"/>
              <a:t>Default Policy </a:t>
            </a:r>
            <a:r>
              <a:rPr lang="en-US" dirty="0" err="1"/>
              <a:t>Smackdown</a:t>
            </a:r>
            <a:endParaRPr lang="en-US" dirty="0"/>
          </a:p>
          <a:p>
            <a:r>
              <a:rPr lang="en-US" dirty="0"/>
              <a:t>Image Optimization</a:t>
            </a:r>
          </a:p>
          <a:p>
            <a:r>
              <a:rPr lang="en-US" dirty="0"/>
              <a:t>Pick a Good AV (Tune It)</a:t>
            </a:r>
          </a:p>
          <a:p>
            <a:r>
              <a:rPr lang="en-US" dirty="0"/>
              <a:t>Prevent Bad Applications from running (AV, AppLocker or 3</a:t>
            </a:r>
            <a:r>
              <a:rPr lang="en-US" baseline="30000" dirty="0"/>
              <a:t>rd</a:t>
            </a:r>
            <a:r>
              <a:rPr lang="en-US" dirty="0"/>
              <a:t> Party, </a:t>
            </a:r>
            <a:r>
              <a:rPr lang="en-US" dirty="0" err="1"/>
              <a:t>DeviceGuard</a:t>
            </a:r>
            <a:r>
              <a:rPr lang="en-US" dirty="0"/>
              <a:t>)</a:t>
            </a:r>
          </a:p>
          <a:p>
            <a:r>
              <a:rPr lang="en-US" dirty="0"/>
              <a:t>SSL Party</a:t>
            </a:r>
          </a:p>
          <a:p>
            <a:r>
              <a:rPr lang="en-US" dirty="0"/>
              <a:t>Windows Firewall\</a:t>
            </a:r>
            <a:r>
              <a:rPr lang="en-US" dirty="0" err="1"/>
              <a:t>MicroSegmentation</a:t>
            </a:r>
            <a:endParaRPr lang="en-US" dirty="0"/>
          </a:p>
          <a:p>
            <a:r>
              <a:rPr lang="en-US" dirty="0"/>
              <a:t>Network Party (</a:t>
            </a:r>
            <a:r>
              <a:rPr lang="en-US" dirty="0" err="1"/>
              <a:t>DNSSec</a:t>
            </a:r>
            <a:r>
              <a:rPr lang="en-US" dirty="0"/>
              <a:t>, WAF)</a:t>
            </a:r>
          </a:p>
          <a:p>
            <a:endParaRPr lang="en-US" dirty="0"/>
          </a:p>
          <a:p>
            <a:endParaRPr lang="en-US" dirty="0"/>
          </a:p>
          <a:p>
            <a:endParaRPr lang="en-US" dirty="0"/>
          </a:p>
        </p:txBody>
      </p:sp>
    </p:spTree>
    <p:extLst>
      <p:ext uri="{BB962C8B-B14F-4D97-AF65-F5344CB8AC3E}">
        <p14:creationId xmlns:p14="http://schemas.microsoft.com/office/powerpoint/2010/main" val="1082868593"/>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Synergy 2017 Announcements</a:t>
            </a:r>
          </a:p>
        </p:txBody>
      </p:sp>
      <p:sp>
        <p:nvSpPr>
          <p:cNvPr id="3" name="Content Placeholder 2"/>
          <p:cNvSpPr>
            <a:spLocks noGrp="1"/>
          </p:cNvSpPr>
          <p:nvPr>
            <p:ph sz="quarter" idx="20"/>
          </p:nvPr>
        </p:nvSpPr>
        <p:spPr/>
        <p:txBody>
          <a:bodyPr>
            <a:normAutofit fontScale="92500" lnSpcReduction="10000"/>
          </a:bodyPr>
          <a:lstStyle/>
          <a:p>
            <a:r>
              <a:rPr lang="en-US" dirty="0"/>
              <a:t>Lots of Mentions of Security which was cool but it was lacking on details, packaging and pricing.</a:t>
            </a:r>
          </a:p>
          <a:p>
            <a:r>
              <a:rPr lang="en-US" dirty="0"/>
              <a:t>NetScaler is a serious WAF solution but doesn’t get any love.</a:t>
            </a:r>
          </a:p>
          <a:p>
            <a:r>
              <a:rPr lang="en-US" dirty="0"/>
              <a:t>Citrix Analytics (Looks super cool) Looks to be better starting point than some SIEMs along with </a:t>
            </a:r>
            <a:r>
              <a:rPr lang="en-US" dirty="0" err="1"/>
              <a:t>LogRythm</a:t>
            </a:r>
            <a:r>
              <a:rPr lang="en-US" dirty="0"/>
              <a:t> and </a:t>
            </a:r>
            <a:r>
              <a:rPr lang="en-US" dirty="0" err="1"/>
              <a:t>Splunk</a:t>
            </a:r>
            <a:r>
              <a:rPr lang="en-US" dirty="0"/>
              <a:t>)</a:t>
            </a:r>
          </a:p>
          <a:p>
            <a:pPr lvl="1"/>
            <a:r>
              <a:rPr lang="en-US" dirty="0"/>
              <a:t>Supervised Mode - Known behavior</a:t>
            </a:r>
          </a:p>
          <a:p>
            <a:pPr lvl="1"/>
            <a:r>
              <a:rPr lang="en-US" dirty="0"/>
              <a:t>Unsupervised Mode - Learns to catch deviations Net new Behaviors </a:t>
            </a:r>
          </a:p>
          <a:p>
            <a:r>
              <a:rPr lang="en-US" dirty="0"/>
              <a:t>Citrix Analytics Questions</a:t>
            </a:r>
          </a:p>
          <a:p>
            <a:pPr lvl="1"/>
            <a:r>
              <a:rPr lang="en-US" dirty="0"/>
              <a:t>How is it priced (Per GB Per Day, Number of Connections)</a:t>
            </a:r>
          </a:p>
          <a:p>
            <a:pPr lvl="1"/>
            <a:r>
              <a:rPr lang="en-US" dirty="0"/>
              <a:t>How much does it cost?</a:t>
            </a:r>
          </a:p>
          <a:p>
            <a:pPr lvl="1"/>
            <a:r>
              <a:rPr lang="en-US" dirty="0"/>
              <a:t>Lets see the details (I’m not a cool kid like many of you to know more yet and my questions didn’t get too far)</a:t>
            </a:r>
          </a:p>
          <a:p>
            <a:pPr lvl="1"/>
            <a:r>
              <a:rPr lang="en-US" dirty="0"/>
              <a:t>Showing the Kill Chain and Risk Escalation was awesome.</a:t>
            </a:r>
          </a:p>
        </p:txBody>
      </p:sp>
    </p:spTree>
    <p:extLst>
      <p:ext uri="{BB962C8B-B14F-4D97-AF65-F5344CB8AC3E}">
        <p14:creationId xmlns:p14="http://schemas.microsoft.com/office/powerpoint/2010/main" val="72014139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2015 Was a breaching party (Business)</a:t>
            </a:r>
          </a:p>
        </p:txBody>
      </p:sp>
      <p:sp>
        <p:nvSpPr>
          <p:cNvPr id="3" name="Content Placeholder 2"/>
          <p:cNvSpPr>
            <a:spLocks noGrp="1"/>
          </p:cNvSpPr>
          <p:nvPr>
            <p:ph sz="quarter" idx="20"/>
          </p:nvPr>
        </p:nvSpPr>
        <p:spPr/>
        <p:txBody>
          <a:bodyPr>
            <a:normAutofit fontScale="85000" lnSpcReduction="20000"/>
          </a:bodyPr>
          <a:lstStyle/>
          <a:p>
            <a:pPr marL="548640" indent="-548640">
              <a:buFont typeface="+mj-lt"/>
              <a:buAutoNum type="arabicPeriod"/>
            </a:pPr>
            <a:r>
              <a:rPr lang="en-US"/>
              <a:t>October 2015, 		Experian breach hit 15 million T-Mobile customers	</a:t>
            </a:r>
          </a:p>
          <a:p>
            <a:pPr marL="1097280" lvl="1" indent="-548640">
              <a:buFont typeface="+mj-lt"/>
              <a:buAutoNum type="arabicPeriod"/>
            </a:pPr>
            <a:r>
              <a:rPr lang="en-US"/>
              <a:t>15 Million records breached</a:t>
            </a:r>
          </a:p>
          <a:p>
            <a:pPr marL="548640" indent="-548640">
              <a:buFont typeface="+mj-lt"/>
              <a:buAutoNum type="arabicPeriod"/>
            </a:pPr>
            <a:r>
              <a:rPr lang="en-US"/>
              <a:t>October 2015,		Scottrade</a:t>
            </a:r>
          </a:p>
          <a:p>
            <a:pPr marL="1097280" lvl="1" indent="-548640">
              <a:buFont typeface="+mj-lt"/>
              <a:buAutoNum type="arabicPeriod"/>
            </a:pPr>
            <a:r>
              <a:rPr lang="en-US"/>
              <a:t>4.6 Million records were taken.</a:t>
            </a:r>
          </a:p>
          <a:p>
            <a:pPr marL="548640" indent="-548640">
              <a:buFont typeface="+mj-lt"/>
              <a:buAutoNum type="arabicPeriod"/>
            </a:pPr>
            <a:r>
              <a:rPr lang="en-US"/>
              <a:t>June 2015,		OPM + IRS + Prisoners</a:t>
            </a:r>
          </a:p>
          <a:p>
            <a:pPr marL="1097280" lvl="1" indent="-548640">
              <a:buFont typeface="+mj-lt"/>
              <a:buAutoNum type="arabicPeriod"/>
            </a:pPr>
            <a:r>
              <a:rPr lang="en-US"/>
              <a:t>~21 Million (They got the works from 4 hacks over 3 years)</a:t>
            </a:r>
          </a:p>
          <a:p>
            <a:pPr marL="548640" indent="-548640">
              <a:buFont typeface="+mj-lt"/>
              <a:buAutoNum type="arabicPeriod"/>
            </a:pPr>
            <a:r>
              <a:rPr lang="en-US"/>
              <a:t>June 2015,		Kaspersky</a:t>
            </a:r>
          </a:p>
          <a:p>
            <a:pPr marL="1097280" lvl="1" indent="-548640">
              <a:buFont typeface="+mj-lt"/>
              <a:buAutoNum type="arabicPeriod"/>
            </a:pPr>
            <a:r>
              <a:rPr lang="en-US"/>
              <a:t>Major IP Stolen</a:t>
            </a:r>
          </a:p>
          <a:p>
            <a:pPr marL="548640" indent="-548640">
              <a:buFont typeface="+mj-lt"/>
              <a:buAutoNum type="arabicPeriod"/>
            </a:pPr>
            <a:r>
              <a:rPr lang="en-US"/>
              <a:t>August 2015,		IRS</a:t>
            </a:r>
          </a:p>
          <a:p>
            <a:pPr marL="1097280" lvl="1" indent="-548640">
              <a:buFont typeface="+mj-lt"/>
              <a:buAutoNum type="arabicPeriod"/>
            </a:pPr>
            <a:r>
              <a:rPr lang="en-US"/>
              <a:t>~200k filers data was stolen.</a:t>
            </a:r>
          </a:p>
          <a:p>
            <a:pPr marL="548640" indent="-548640">
              <a:buFont typeface="+mj-lt"/>
              <a:buAutoNum type="arabicPeriod"/>
            </a:pPr>
            <a:r>
              <a:rPr lang="en-US"/>
              <a:t>November 2014,	BlueCross BlueShield</a:t>
            </a:r>
          </a:p>
          <a:p>
            <a:pPr marL="1010602" lvl="2" indent="-548640">
              <a:buFont typeface="+mj-lt"/>
              <a:buAutoNum type="arabicPeriod"/>
            </a:pPr>
            <a:r>
              <a:rPr lang="en-US" sz="2000"/>
              <a:t>~10 Million records breached.</a:t>
            </a:r>
          </a:p>
          <a:p>
            <a:pPr marL="548640" indent="-548640">
              <a:buFont typeface="+mj-lt"/>
              <a:buAutoNum type="arabicPeriod"/>
            </a:pPr>
            <a:r>
              <a:rPr lang="en-US"/>
              <a:t>February 2015,		Anthem </a:t>
            </a:r>
          </a:p>
          <a:p>
            <a:pPr marL="1097280" lvl="1" indent="-548640">
              <a:buFont typeface="+mj-lt"/>
              <a:buAutoNum type="arabicPeriod"/>
            </a:pPr>
            <a:r>
              <a:rPr lang="en-US"/>
              <a:t>80 Million records breached.</a:t>
            </a:r>
          </a:p>
          <a:p>
            <a:pPr marL="1097280" lvl="1" indent="-548640">
              <a:buFont typeface="+mj-lt"/>
              <a:buAutoNum type="arabicPeriod"/>
            </a:pPr>
            <a:endParaRPr lang="en-US"/>
          </a:p>
          <a:p>
            <a:pPr marL="548640" lvl="1" indent="0">
              <a:buNone/>
            </a:pPr>
            <a:endParaRPr lang="en-US"/>
          </a:p>
          <a:p>
            <a:pPr marL="548640" indent="-548640">
              <a:buFont typeface="+mj-lt"/>
              <a:buAutoNum type="arabicPeriod"/>
            </a:pPr>
            <a:endParaRPr lang="en-US"/>
          </a:p>
          <a:p>
            <a:pPr marL="548640" indent="-548640">
              <a:buFont typeface="+mj-lt"/>
              <a:buAutoNum type="arabicPeriod"/>
            </a:pPr>
            <a:endParaRPr lang="en-US"/>
          </a:p>
        </p:txBody>
      </p:sp>
      <p:sp>
        <p:nvSpPr>
          <p:cNvPr id="4" name="Slide Number Placeholder 3"/>
          <p:cNvSpPr>
            <a:spLocks noGrp="1"/>
          </p:cNvSpPr>
          <p:nvPr>
            <p:ph type="sldNum" sz="quarter" idx="4"/>
          </p:nvPr>
        </p:nvSpPr>
        <p:spPr>
          <a:prstGeom prst="rect">
            <a:avLst/>
          </a:prstGeom>
        </p:spPr>
        <p:txBody>
          <a:bodyPr/>
          <a:lstStyle/>
          <a:p>
            <a:fld id="{FA56ABA4-253D-44E9-97A8-82E0FB6AF783}" type="slidenum">
              <a:rPr lang="en-GB" smtClean="0"/>
              <a:pPr/>
              <a:t>8</a:t>
            </a:fld>
            <a:endParaRPr lang="en-GB"/>
          </a:p>
        </p:txBody>
      </p:sp>
    </p:spTree>
    <p:extLst>
      <p:ext uri="{BB962C8B-B14F-4D97-AF65-F5344CB8AC3E}">
        <p14:creationId xmlns:p14="http://schemas.microsoft.com/office/powerpoint/2010/main" val="395777733"/>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Security Nugget - KRBTGT Kerberos Isn’t that secure</a:t>
            </a:r>
          </a:p>
        </p:txBody>
      </p:sp>
      <p:sp>
        <p:nvSpPr>
          <p:cNvPr id="3" name="Content Placeholder 2"/>
          <p:cNvSpPr>
            <a:spLocks noGrp="1"/>
          </p:cNvSpPr>
          <p:nvPr>
            <p:ph sz="quarter" idx="20"/>
          </p:nvPr>
        </p:nvSpPr>
        <p:spPr/>
        <p:txBody>
          <a:bodyPr/>
          <a:lstStyle/>
          <a:p>
            <a:pPr marL="411480" indent="-411480">
              <a:buFont typeface="Arial" panose="020B0604020202020204" pitchFamily="34" charset="0"/>
              <a:buChar char="•"/>
            </a:pPr>
            <a:r>
              <a:rPr lang="en-US"/>
              <a:t>It has been around for since the first domain and it is still here in 2012 R2.</a:t>
            </a:r>
          </a:p>
          <a:p>
            <a:pPr marL="411480" indent="-411480">
              <a:buFont typeface="Arial" panose="020B0604020202020204" pitchFamily="34" charset="0"/>
              <a:buChar char="•"/>
            </a:pPr>
            <a:r>
              <a:rPr lang="en-US"/>
              <a:t>Run “net user </a:t>
            </a:r>
            <a:r>
              <a:rPr lang="en-US" err="1"/>
              <a:t>krbtgt</a:t>
            </a:r>
            <a:r>
              <a:rPr lang="en-US"/>
              <a:t> /domain” it may be as old as your domain is.  If you have changed every password for all the accounts except this one this attack will still own your domain.</a:t>
            </a:r>
          </a:p>
          <a:p>
            <a:pPr marL="411480" indent="-411480">
              <a:buFont typeface="Arial" panose="020B0604020202020204" pitchFamily="34" charset="0"/>
              <a:buChar char="•"/>
            </a:pPr>
            <a:r>
              <a:rPr lang="en-US"/>
              <a:t>Mitigation, reset the accounts Password Twice on the PDC</a:t>
            </a:r>
          </a:p>
          <a:p>
            <a:pPr marL="411480" indent="-411480">
              <a:buFont typeface="Arial" panose="020B0604020202020204" pitchFamily="34" charset="0"/>
              <a:buChar char="•"/>
            </a:pPr>
            <a:endParaRPr lang="en-US"/>
          </a:p>
          <a:p>
            <a:pPr marL="411480" indent="-411480">
              <a:buFont typeface="Arial" panose="020B0604020202020204" pitchFamily="34" charset="0"/>
              <a:buChar char="•"/>
            </a:pPr>
            <a:r>
              <a:rPr lang="en-US">
                <a:hlinkClick r:id="rId2"/>
              </a:rPr>
              <a:t>http://rycon.hu/papers/goldenticket.html</a:t>
            </a:r>
            <a:r>
              <a:rPr lang="en-US"/>
              <a:t> To See how to use this attack and also check how old your current KRBTGT hash is.</a:t>
            </a:r>
          </a:p>
        </p:txBody>
      </p:sp>
      <p:sp>
        <p:nvSpPr>
          <p:cNvPr id="4" name="Slide Number Placeholder 3"/>
          <p:cNvSpPr>
            <a:spLocks noGrp="1"/>
          </p:cNvSpPr>
          <p:nvPr>
            <p:ph type="sldNum" sz="quarter" idx="4"/>
          </p:nvPr>
        </p:nvSpPr>
        <p:spPr>
          <a:prstGeom prst="rect">
            <a:avLst/>
          </a:prstGeom>
        </p:spPr>
        <p:txBody>
          <a:bodyPr/>
          <a:lstStyle/>
          <a:p>
            <a:fld id="{FA56ABA4-253D-44E9-97A8-82E0FB6AF783}" type="slidenum">
              <a:rPr lang="en-GB" smtClean="0"/>
              <a:pPr/>
              <a:t>80</a:t>
            </a:fld>
            <a:endParaRPr lang="en-GB"/>
          </a:p>
        </p:txBody>
      </p:sp>
      <p:pic>
        <p:nvPicPr>
          <p:cNvPr id="5" name="Picture 4"/>
          <p:cNvPicPr>
            <a:picLocks noChangeAspect="1"/>
          </p:cNvPicPr>
          <p:nvPr/>
        </p:nvPicPr>
        <p:blipFill>
          <a:blip r:embed="rId3"/>
          <a:stretch>
            <a:fillRect/>
          </a:stretch>
        </p:blipFill>
        <p:spPr>
          <a:xfrm>
            <a:off x="1880972" y="1050380"/>
            <a:ext cx="8445500" cy="5130800"/>
          </a:xfrm>
          <a:prstGeom prst="rect">
            <a:avLst/>
          </a:prstGeom>
        </p:spPr>
      </p:pic>
    </p:spTree>
    <p:extLst>
      <p:ext uri="{BB962C8B-B14F-4D97-AF65-F5344CB8AC3E}">
        <p14:creationId xmlns:p14="http://schemas.microsoft.com/office/powerpoint/2010/main" val="18191579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Security Nugget - ADMIN ACCOUNTS = Hacker paradise</a:t>
            </a:r>
          </a:p>
        </p:txBody>
      </p:sp>
      <p:sp>
        <p:nvSpPr>
          <p:cNvPr id="3" name="Content Placeholder 2"/>
          <p:cNvSpPr>
            <a:spLocks noGrp="1"/>
          </p:cNvSpPr>
          <p:nvPr>
            <p:ph sz="quarter" idx="20"/>
          </p:nvPr>
        </p:nvSpPr>
        <p:spPr/>
        <p:txBody>
          <a:bodyPr>
            <a:normAutofit lnSpcReduction="10000"/>
          </a:bodyPr>
          <a:lstStyle/>
          <a:p>
            <a:pPr marL="411480" indent="-411480">
              <a:buFont typeface="Arial" panose="020B0604020202020204" pitchFamily="34" charset="0"/>
              <a:buChar char="•"/>
            </a:pPr>
            <a:r>
              <a:rPr lang="en-US"/>
              <a:t>Don’t use a admin account to check your mail or browse the internet.</a:t>
            </a:r>
          </a:p>
          <a:p>
            <a:pPr marL="411480" indent="-411480">
              <a:buFont typeface="Arial" panose="020B0604020202020204" pitchFamily="34" charset="0"/>
              <a:buChar char="•"/>
            </a:pPr>
            <a:r>
              <a:rPr lang="en-US"/>
              <a:t>Domain Admins, reduce to 2-4</a:t>
            </a:r>
          </a:p>
          <a:p>
            <a:pPr marL="411480" indent="-411480">
              <a:buFont typeface="Arial" panose="020B0604020202020204" pitchFamily="34" charset="0"/>
              <a:buChar char="•"/>
            </a:pPr>
            <a:r>
              <a:rPr lang="en-US"/>
              <a:t>Enterprise Admins, reduce to 2-4</a:t>
            </a:r>
          </a:p>
          <a:p>
            <a:pPr marL="411480" indent="-411480">
              <a:buFont typeface="Arial" panose="020B0604020202020204" pitchFamily="34" charset="0"/>
              <a:buChar char="•"/>
            </a:pPr>
            <a:r>
              <a:rPr lang="en-US"/>
              <a:t>Use Delegated Control and Server Admin Groups</a:t>
            </a:r>
          </a:p>
          <a:p>
            <a:pPr marL="960120" lvl="1" indent="-411480">
              <a:buFont typeface="Arial" panose="020B0604020202020204" pitchFamily="34" charset="0"/>
              <a:buChar char="•"/>
            </a:pPr>
            <a:r>
              <a:rPr lang="en-US"/>
              <a:t>Citrix Admins</a:t>
            </a:r>
          </a:p>
          <a:p>
            <a:pPr marL="960120" lvl="1" indent="-411480">
              <a:buFont typeface="Arial" panose="020B0604020202020204" pitchFamily="34" charset="0"/>
              <a:buChar char="•"/>
            </a:pPr>
            <a:r>
              <a:rPr lang="en-US"/>
              <a:t>SQL Admins</a:t>
            </a:r>
          </a:p>
          <a:p>
            <a:pPr marL="960120" lvl="1" indent="-411480">
              <a:buFont typeface="Arial" panose="020B0604020202020204" pitchFamily="34" charset="0"/>
              <a:buChar char="•"/>
            </a:pPr>
            <a:r>
              <a:rPr lang="en-US"/>
              <a:t>VMware Admins</a:t>
            </a:r>
          </a:p>
          <a:p>
            <a:pPr marL="960120" lvl="1" indent="-411480">
              <a:buFont typeface="Arial" panose="020B0604020202020204" pitchFamily="34" charset="0"/>
              <a:buChar char="•"/>
            </a:pPr>
            <a:r>
              <a:rPr lang="en-US" err="1"/>
              <a:t>HelpDesk</a:t>
            </a:r>
            <a:endParaRPr lang="en-US"/>
          </a:p>
          <a:p>
            <a:pPr marL="411480" indent="-411480">
              <a:buFont typeface="Arial" panose="020B0604020202020204" pitchFamily="34" charset="0"/>
              <a:buChar char="•"/>
            </a:pPr>
            <a:r>
              <a:rPr lang="en-US"/>
              <a:t>Keep a short list of nerds with access to everything and use Jump servers to administer core components of your deployment.</a:t>
            </a:r>
          </a:p>
          <a:p>
            <a:pPr marL="411480" indent="-411480">
              <a:buFont typeface="Arial" panose="020B0604020202020204" pitchFamily="34" charset="0"/>
              <a:buChar char="•"/>
            </a:pPr>
            <a:r>
              <a:rPr lang="en-US" err="1"/>
              <a:t>AppLocker</a:t>
            </a:r>
            <a:r>
              <a:rPr lang="en-US"/>
              <a:t>, Firewall, </a:t>
            </a:r>
            <a:r>
              <a:rPr lang="en-US" err="1"/>
              <a:t>IPSec</a:t>
            </a:r>
            <a:r>
              <a:rPr lang="en-US"/>
              <a:t>, AV, Logging Policies</a:t>
            </a:r>
          </a:p>
        </p:txBody>
      </p:sp>
      <p:sp>
        <p:nvSpPr>
          <p:cNvPr id="4" name="Slide Number Placeholder 3"/>
          <p:cNvSpPr>
            <a:spLocks noGrp="1"/>
          </p:cNvSpPr>
          <p:nvPr>
            <p:ph type="sldNum" sz="quarter" idx="4"/>
          </p:nvPr>
        </p:nvSpPr>
        <p:spPr>
          <a:prstGeom prst="rect">
            <a:avLst/>
          </a:prstGeom>
        </p:spPr>
        <p:txBody>
          <a:bodyPr/>
          <a:lstStyle/>
          <a:p>
            <a:fld id="{FA56ABA4-253D-44E9-97A8-82E0FB6AF783}" type="slidenum">
              <a:rPr lang="en-GB" smtClean="0"/>
              <a:pPr/>
              <a:t>81</a:t>
            </a:fld>
            <a:endParaRPr lang="en-GB"/>
          </a:p>
        </p:txBody>
      </p:sp>
      <p:pic>
        <p:nvPicPr>
          <p:cNvPr id="5" name="Content Placeholder 4"/>
          <p:cNvPicPr>
            <a:picLocks noChangeAspect="1"/>
          </p:cNvPicPr>
          <p:nvPr/>
        </p:nvPicPr>
        <p:blipFill>
          <a:blip r:embed="rId2"/>
          <a:stretch>
            <a:fillRect/>
          </a:stretch>
        </p:blipFill>
        <p:spPr>
          <a:xfrm>
            <a:off x="8358403" y="2092386"/>
            <a:ext cx="2356346" cy="2404931"/>
          </a:xfrm>
          <a:prstGeom prst="rect">
            <a:avLst/>
          </a:prstGeom>
        </p:spPr>
      </p:pic>
    </p:spTree>
    <p:extLst>
      <p:ext uri="{BB962C8B-B14F-4D97-AF65-F5344CB8AC3E}">
        <p14:creationId xmlns:p14="http://schemas.microsoft.com/office/powerpoint/2010/main" val="639408810"/>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Next Goals</a:t>
            </a:r>
          </a:p>
        </p:txBody>
      </p:sp>
      <p:sp>
        <p:nvSpPr>
          <p:cNvPr id="3" name="Content Placeholder 2"/>
          <p:cNvSpPr>
            <a:spLocks noGrp="1"/>
          </p:cNvSpPr>
          <p:nvPr>
            <p:ph sz="quarter" idx="20"/>
          </p:nvPr>
        </p:nvSpPr>
        <p:spPr/>
        <p:txBody>
          <a:bodyPr/>
          <a:lstStyle/>
          <a:p>
            <a:r>
              <a:rPr lang="en-US" dirty="0"/>
              <a:t>Default Policy Showdown with Citrix and VMware (Which one is more secure)</a:t>
            </a:r>
          </a:p>
          <a:p>
            <a:pPr lvl="1"/>
            <a:r>
              <a:rPr lang="en-US" dirty="0"/>
              <a:t>Then what you need to turn off from the default policies</a:t>
            </a:r>
          </a:p>
          <a:p>
            <a:r>
              <a:rPr lang="en-US" dirty="0"/>
              <a:t>Windows Firewall</a:t>
            </a:r>
          </a:p>
          <a:p>
            <a:pPr lvl="1"/>
            <a:r>
              <a:rPr lang="en-US" dirty="0"/>
              <a:t>How to turn it on your Infrastructure Servers (With </a:t>
            </a:r>
            <a:r>
              <a:rPr lang="en-US" dirty="0" err="1"/>
              <a:t>PSRemoting</a:t>
            </a:r>
            <a:r>
              <a:rPr lang="en-US" dirty="0"/>
              <a:t>, SMB and RDP Exclusions)</a:t>
            </a:r>
          </a:p>
          <a:p>
            <a:r>
              <a:rPr lang="en-US" dirty="0"/>
              <a:t>Lockdown Guides Per Solution (Citrix, VMware and Microsoft)</a:t>
            </a:r>
          </a:p>
          <a:p>
            <a:r>
              <a:rPr lang="en-US" dirty="0"/>
              <a:t>Work with some of you all on showing off how to schedule security updates in MCS, PVS, IC deployments.</a:t>
            </a:r>
          </a:p>
          <a:p>
            <a:r>
              <a:rPr lang="en-US" dirty="0"/>
              <a:t>Whatever other </a:t>
            </a:r>
            <a:r>
              <a:rPr lang="en-US"/>
              <a:t>nerdy things we come across</a:t>
            </a:r>
          </a:p>
          <a:p>
            <a:endParaRPr lang="en-US" dirty="0"/>
          </a:p>
          <a:p>
            <a:endParaRPr lang="en-US" dirty="0"/>
          </a:p>
        </p:txBody>
      </p:sp>
    </p:spTree>
    <p:extLst>
      <p:ext uri="{BB962C8B-B14F-4D97-AF65-F5344CB8AC3E}">
        <p14:creationId xmlns:p14="http://schemas.microsoft.com/office/powerpoint/2010/main" val="47866708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2016 Was a breaching party (Business)</a:t>
            </a:r>
          </a:p>
        </p:txBody>
      </p:sp>
      <p:sp>
        <p:nvSpPr>
          <p:cNvPr id="3" name="Content Placeholder 2"/>
          <p:cNvSpPr>
            <a:spLocks noGrp="1"/>
          </p:cNvSpPr>
          <p:nvPr>
            <p:ph sz="quarter" idx="20"/>
          </p:nvPr>
        </p:nvSpPr>
        <p:spPr/>
        <p:txBody>
          <a:bodyPr>
            <a:normAutofit fontScale="85000" lnSpcReduction="20000"/>
          </a:bodyPr>
          <a:lstStyle/>
          <a:p>
            <a:pPr marL="548640" indent="-548640">
              <a:buFont typeface="+mj-lt"/>
              <a:buAutoNum type="arabicPeriod"/>
            </a:pPr>
            <a:r>
              <a:rPr lang="en-US"/>
              <a:t>May 2016, 		Office of Child Support Enforcement 	</a:t>
            </a:r>
          </a:p>
          <a:p>
            <a:pPr marL="1097280" lvl="1" indent="-548640">
              <a:buFont typeface="+mj-lt"/>
              <a:buAutoNum type="arabicPeriod"/>
            </a:pPr>
            <a:r>
              <a:rPr lang="en-US"/>
              <a:t>5 Million records taken from a laptop and hard drive</a:t>
            </a:r>
          </a:p>
          <a:p>
            <a:pPr marL="548640" indent="-548640">
              <a:buFont typeface="+mj-lt"/>
              <a:buAutoNum type="arabicPeriod"/>
            </a:pPr>
            <a:r>
              <a:rPr lang="en-US"/>
              <a:t>May 2016,		LinkedIn </a:t>
            </a:r>
            <a:r>
              <a:rPr lang="en-US" err="1"/>
              <a:t>MySpace</a:t>
            </a:r>
            <a:endParaRPr lang="en-US"/>
          </a:p>
          <a:p>
            <a:pPr marL="1097280" lvl="1" indent="-548640">
              <a:buFont typeface="+mj-lt"/>
              <a:buAutoNum type="arabicPeriod"/>
            </a:pPr>
            <a:r>
              <a:rPr lang="en-US"/>
              <a:t>Hacker Peace claims to have 176 million user accounts.</a:t>
            </a:r>
          </a:p>
          <a:p>
            <a:pPr marL="548640" indent="-548640">
              <a:buFont typeface="+mj-lt"/>
              <a:buAutoNum type="arabicPeriod"/>
            </a:pPr>
            <a:r>
              <a:rPr lang="en-US"/>
              <a:t>March 2016,		IRS</a:t>
            </a:r>
          </a:p>
          <a:p>
            <a:pPr marL="1097280" lvl="1" indent="-548640">
              <a:buFont typeface="+mj-lt"/>
              <a:buAutoNum type="arabicPeriod"/>
            </a:pPr>
            <a:r>
              <a:rPr lang="en-US"/>
              <a:t>750k+ Individuals over a 2 year period</a:t>
            </a:r>
          </a:p>
          <a:p>
            <a:pPr marL="548640" indent="-548640">
              <a:buFont typeface="+mj-lt"/>
              <a:buAutoNum type="arabicPeriod"/>
            </a:pPr>
            <a:r>
              <a:rPr lang="en-US"/>
              <a:t>March 2016,		Seagate</a:t>
            </a:r>
          </a:p>
          <a:p>
            <a:pPr marL="1097280" lvl="1" indent="-548640">
              <a:buFont typeface="+mj-lt"/>
              <a:buAutoNum type="arabicPeriod"/>
            </a:pPr>
            <a:r>
              <a:rPr lang="en-US"/>
              <a:t>All past and present employees W2 Information (5-10k)</a:t>
            </a:r>
          </a:p>
          <a:p>
            <a:pPr marL="548640" indent="-548640">
              <a:buFont typeface="+mj-lt"/>
              <a:buAutoNum type="arabicPeriod"/>
            </a:pPr>
            <a:r>
              <a:rPr lang="en-US"/>
              <a:t>March 2016,		FBI</a:t>
            </a:r>
          </a:p>
          <a:p>
            <a:pPr marL="1097280" lvl="1" indent="-548640">
              <a:buFont typeface="+mj-lt"/>
              <a:buAutoNum type="arabicPeriod"/>
            </a:pPr>
            <a:r>
              <a:rPr lang="en-US"/>
              <a:t>Personnel Information for 10k DHS and 20K FBI (With leak attempt to motherboard)</a:t>
            </a:r>
          </a:p>
          <a:p>
            <a:pPr marL="548640" indent="-548640">
              <a:buFont typeface="+mj-lt"/>
              <a:buAutoNum type="arabicPeriod"/>
            </a:pPr>
            <a:r>
              <a:rPr lang="en-US"/>
              <a:t>May 2016,		ADP</a:t>
            </a:r>
          </a:p>
          <a:p>
            <a:pPr marL="1010602" lvl="2" indent="-548640">
              <a:buFont typeface="+mj-lt"/>
              <a:buAutoNum type="arabicPeriod"/>
            </a:pPr>
            <a:r>
              <a:rPr lang="en-US" sz="2000"/>
              <a:t>exposed the payroll, tax and benefits information of nearly 640,000 companies </a:t>
            </a:r>
          </a:p>
          <a:p>
            <a:pPr marL="548640" indent="-548640">
              <a:buFont typeface="+mj-lt"/>
              <a:buAutoNum type="arabicPeriod"/>
            </a:pPr>
            <a:r>
              <a:rPr lang="en-US"/>
              <a:t>January 2016,	 	</a:t>
            </a:r>
            <a:r>
              <a:rPr lang="en-US" err="1"/>
              <a:t>Centene</a:t>
            </a:r>
            <a:r>
              <a:rPr lang="en-US"/>
              <a:t> Corporation</a:t>
            </a:r>
          </a:p>
          <a:p>
            <a:pPr marL="1010602" lvl="2" indent="-548640">
              <a:buFont typeface="+mj-lt"/>
              <a:buAutoNum type="arabicPeriod"/>
            </a:pPr>
            <a:r>
              <a:rPr lang="en-US"/>
              <a:t>950,000 members had potentially been impacted by a data breach</a:t>
            </a:r>
          </a:p>
          <a:p>
            <a:pPr marL="548640" lvl="1" indent="0">
              <a:buNone/>
            </a:pPr>
            <a:endParaRPr lang="en-US"/>
          </a:p>
          <a:p>
            <a:pPr marL="548640" indent="-548640">
              <a:buFont typeface="+mj-lt"/>
              <a:buAutoNum type="arabicPeriod"/>
            </a:pPr>
            <a:endParaRPr lang="en-US"/>
          </a:p>
          <a:p>
            <a:pPr marL="548640" indent="-548640">
              <a:buFont typeface="+mj-lt"/>
              <a:buAutoNum type="arabicPeriod"/>
            </a:pPr>
            <a:endParaRPr lang="en-US"/>
          </a:p>
        </p:txBody>
      </p:sp>
      <p:sp>
        <p:nvSpPr>
          <p:cNvPr id="4" name="Slide Number Placeholder 3"/>
          <p:cNvSpPr>
            <a:spLocks noGrp="1"/>
          </p:cNvSpPr>
          <p:nvPr>
            <p:ph type="sldNum" sz="quarter" idx="4"/>
          </p:nvPr>
        </p:nvSpPr>
        <p:spPr>
          <a:prstGeom prst="rect">
            <a:avLst/>
          </a:prstGeom>
        </p:spPr>
        <p:txBody>
          <a:bodyPr/>
          <a:lstStyle/>
          <a:p>
            <a:fld id="{FA56ABA4-253D-44E9-97A8-82E0FB6AF783}" type="slidenum">
              <a:rPr lang="en-GB" smtClean="0"/>
              <a:pPr/>
              <a:t>9</a:t>
            </a:fld>
            <a:endParaRPr lang="en-GB"/>
          </a:p>
        </p:txBody>
      </p:sp>
    </p:spTree>
    <p:extLst>
      <p:ext uri="{BB962C8B-B14F-4D97-AF65-F5344CB8AC3E}">
        <p14:creationId xmlns:p14="http://schemas.microsoft.com/office/powerpoint/2010/main" val="16451189"/>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4.1|26.4|2.1|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ummit Synergy">
      <a:dk1>
        <a:srgbClr val="FFFFFF"/>
      </a:dk1>
      <a:lt1>
        <a:srgbClr val="706F5C"/>
      </a:lt1>
      <a:dk2>
        <a:srgbClr val="D6D5CC"/>
      </a:dk2>
      <a:lt2>
        <a:srgbClr val="4D4F53"/>
      </a:lt2>
      <a:accent1>
        <a:srgbClr val="0079BD"/>
      </a:accent1>
      <a:accent2>
        <a:srgbClr val="70963E"/>
      </a:accent2>
      <a:accent3>
        <a:srgbClr val="844CB0"/>
      </a:accent3>
      <a:accent4>
        <a:srgbClr val="FFA200"/>
      </a:accent4>
      <a:accent5>
        <a:srgbClr val="A90050"/>
      </a:accent5>
      <a:accent6>
        <a:srgbClr val="AB9C33"/>
      </a:accent6>
      <a:hlink>
        <a:srgbClr val="0079BD"/>
      </a:hlink>
      <a:folHlink>
        <a:srgbClr val="844CB0"/>
      </a:folHlink>
    </a:clrScheme>
    <a:fontScheme name="Summit Synerg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ummit Synergy">
      <a:dk1>
        <a:srgbClr val="FFFFFF"/>
      </a:dk1>
      <a:lt1>
        <a:srgbClr val="706F5C"/>
      </a:lt1>
      <a:dk2>
        <a:srgbClr val="D6D5CC"/>
      </a:dk2>
      <a:lt2>
        <a:srgbClr val="4D4F53"/>
      </a:lt2>
      <a:accent1>
        <a:srgbClr val="0079BD"/>
      </a:accent1>
      <a:accent2>
        <a:srgbClr val="70963E"/>
      </a:accent2>
      <a:accent3>
        <a:srgbClr val="844CB0"/>
      </a:accent3>
      <a:accent4>
        <a:srgbClr val="FFA200"/>
      </a:accent4>
      <a:accent5>
        <a:srgbClr val="A90050"/>
      </a:accent5>
      <a:accent6>
        <a:srgbClr val="AB9C33"/>
      </a:accent6>
      <a:hlink>
        <a:srgbClr val="0079BD"/>
      </a:hlink>
      <a:folHlink>
        <a:srgbClr val="844CB0"/>
      </a:folHlink>
    </a:clrScheme>
    <a:fontScheme name="Summit Synerg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4565</Words>
  <Application>Microsoft Office PowerPoint</Application>
  <PresentationFormat>Custom</PresentationFormat>
  <Paragraphs>552</Paragraphs>
  <Slides>82</Slides>
  <Notes>11</Notes>
  <HiddenSlides>7</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Gill Sans</vt:lpstr>
      <vt:lpstr>Lucida Grande</vt:lpstr>
      <vt:lpstr>Mangal</vt:lpstr>
      <vt:lpstr>Office Theme</vt:lpstr>
      <vt:lpstr>PowerPoint Presentation</vt:lpstr>
      <vt:lpstr>About Jarian</vt:lpstr>
      <vt:lpstr>About Patrick</vt:lpstr>
      <vt:lpstr>Agenda</vt:lpstr>
      <vt:lpstr>What's Happened</vt:lpstr>
      <vt:lpstr>What’s Happened</vt:lpstr>
      <vt:lpstr>2014 Was a breaching party (Business)</vt:lpstr>
      <vt:lpstr>2015 Was a breaching party (Business)</vt:lpstr>
      <vt:lpstr>2016 Was a breaching party (Business)</vt:lpstr>
      <vt:lpstr>Apple gotoFAIL</vt:lpstr>
      <vt:lpstr>Heartbleed</vt:lpstr>
      <vt:lpstr>SHELLSHOCK</vt:lpstr>
      <vt:lpstr>BADUSB</vt:lpstr>
      <vt:lpstr>Poodle</vt:lpstr>
      <vt:lpstr>Ransom/Cryptolocker</vt:lpstr>
      <vt:lpstr>#WannaCry Ransomeware Variant?</vt:lpstr>
      <vt:lpstr>Leaky</vt:lpstr>
      <vt:lpstr>Citrix Policies</vt:lpstr>
      <vt:lpstr>Citrix Policies</vt:lpstr>
      <vt:lpstr>Citrix Policies</vt:lpstr>
      <vt:lpstr>OS Optimization</vt:lpstr>
      <vt:lpstr>Optimized</vt:lpstr>
      <vt:lpstr>Windows Policies</vt:lpstr>
      <vt:lpstr>Winders Policies - AppLocker</vt:lpstr>
      <vt:lpstr>Winders Policies - AppLocker</vt:lpstr>
      <vt:lpstr>Winders Policies - AppLocker</vt:lpstr>
      <vt:lpstr>Winders Policies – AppLocker - Audit Only</vt:lpstr>
      <vt:lpstr>Winders Policies – AppLocker – Block Per User Applications</vt:lpstr>
      <vt:lpstr>Winders Policies – AppLocker – Doing it (Less than 20 Clicks)</vt:lpstr>
      <vt:lpstr>Winders Policies – Windows Firewall</vt:lpstr>
      <vt:lpstr>Winders Policies – Windows Firewall + IPSec</vt:lpstr>
      <vt:lpstr>Citrix Workspace Environment Management</vt:lpstr>
      <vt:lpstr>Citrix Workspace Environment Management</vt:lpstr>
      <vt:lpstr>PowerPoint Presentation</vt:lpstr>
      <vt:lpstr>Networking and DNS</vt:lpstr>
      <vt:lpstr>Networking - VLANs</vt:lpstr>
      <vt:lpstr>NSX Microsegmentation</vt:lpstr>
      <vt:lpstr>DNS – Is yours secure?</vt:lpstr>
      <vt:lpstr>SSL</vt:lpstr>
      <vt:lpstr>SSL – Are you Self-Signed?</vt:lpstr>
      <vt:lpstr>Let’s Encrypt – No reason not to do SSL!</vt:lpstr>
      <vt:lpstr>PowerPoint Presentation</vt:lpstr>
      <vt:lpstr>Octoblu NetScaler SSL Labs Checker</vt:lpstr>
      <vt:lpstr>PowerPoint Presentation</vt:lpstr>
      <vt:lpstr>NetScaler AppFirewall</vt:lpstr>
      <vt:lpstr>Fixing the Code</vt:lpstr>
      <vt:lpstr>Problem</vt:lpstr>
      <vt:lpstr>Logical Deployment</vt:lpstr>
      <vt:lpstr>Convergence of Application Security Functions</vt:lpstr>
      <vt:lpstr>Hybrid Security Model</vt:lpstr>
      <vt:lpstr>Hybrid Security Model</vt:lpstr>
      <vt:lpstr>NetScaler Application Firewall</vt:lpstr>
      <vt:lpstr>PowerPoint Presentation</vt:lpstr>
      <vt:lpstr>NetScaler SmartAccess/Smart Control</vt:lpstr>
      <vt:lpstr>NetScaler SmartAccess/SmartControl</vt:lpstr>
      <vt:lpstr>PowerPoint Presentation</vt:lpstr>
      <vt:lpstr>Admin Rights?</vt:lpstr>
      <vt:lpstr>Admin Rights? </vt:lpstr>
      <vt:lpstr>Local Administrator Password Solution (LAPS)</vt:lpstr>
      <vt:lpstr>PowerPoint Presentation</vt:lpstr>
      <vt:lpstr>Service Accounts?</vt:lpstr>
      <vt:lpstr>Managed Service Accounts (MSA)</vt:lpstr>
      <vt:lpstr>PowerPoint Presentation</vt:lpstr>
      <vt:lpstr>AntiVirus</vt:lpstr>
      <vt:lpstr>Anti Virus</vt:lpstr>
      <vt:lpstr>Major Players + Claim to Fame</vt:lpstr>
      <vt:lpstr>Beyond AppLocker</vt:lpstr>
      <vt:lpstr>Beyond AppLocker</vt:lpstr>
      <vt:lpstr>Windows Server 2016 Enhancements</vt:lpstr>
      <vt:lpstr>Windows Server 2016 Enhancements</vt:lpstr>
      <vt:lpstr>PowerPoint Presentation</vt:lpstr>
      <vt:lpstr>PowerPoint Presentation</vt:lpstr>
      <vt:lpstr>Callouts</vt:lpstr>
      <vt:lpstr>References</vt:lpstr>
      <vt:lpstr>Time to Implement</vt:lpstr>
      <vt:lpstr>Conclusion Part 1</vt:lpstr>
      <vt:lpstr>Conclusion Part 2</vt:lpstr>
      <vt:lpstr>Citrix VDI Hardening Punch List</vt:lpstr>
      <vt:lpstr>Synergy 2017 Announcements</vt:lpstr>
      <vt:lpstr>Security Nugget - KRBTGT Kerberos Isn’t that secure</vt:lpstr>
      <vt:lpstr>Security Nugget - ADMIN ACCOUNTS = Hacker paradise</vt:lpstr>
      <vt:lpstr>Our Next Goals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Citrix Corporate 2015</dc:title>
  <dc:subject/>
  <dc:creator/>
  <cp:keywords/>
  <dc:description>Contact brand@citrix.com for information.</dc:description>
  <cp:lastModifiedBy/>
  <cp:revision>1</cp:revision>
  <dcterms:created xsi:type="dcterms:W3CDTF">2015-03-27T10:40:24Z</dcterms:created>
  <dcterms:modified xsi:type="dcterms:W3CDTF">2017-05-27T15:37:32Z</dcterms:modified>
  <cp:category/>
</cp:coreProperties>
</file>